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0" r:id="rId2"/>
  </p:sldMasterIdLst>
  <p:notesMasterIdLst>
    <p:notesMasterId r:id="rId27"/>
  </p:notesMasterIdLst>
  <p:sldIdLst>
    <p:sldId id="256" r:id="rId3"/>
    <p:sldId id="257" r:id="rId4"/>
    <p:sldId id="261" r:id="rId5"/>
    <p:sldId id="308" r:id="rId6"/>
    <p:sldId id="301" r:id="rId7"/>
    <p:sldId id="302" r:id="rId8"/>
    <p:sldId id="315" r:id="rId9"/>
    <p:sldId id="316" r:id="rId10"/>
    <p:sldId id="317" r:id="rId11"/>
    <p:sldId id="306" r:id="rId12"/>
    <p:sldId id="300" r:id="rId13"/>
    <p:sldId id="311" r:id="rId14"/>
    <p:sldId id="309" r:id="rId15"/>
    <p:sldId id="320" r:id="rId16"/>
    <p:sldId id="312" r:id="rId17"/>
    <p:sldId id="310" r:id="rId18"/>
    <p:sldId id="318" r:id="rId19"/>
    <p:sldId id="322" r:id="rId20"/>
    <p:sldId id="321" r:id="rId21"/>
    <p:sldId id="287" r:id="rId22"/>
    <p:sldId id="290" r:id="rId23"/>
    <p:sldId id="313" r:id="rId24"/>
    <p:sldId id="319" r:id="rId25"/>
    <p:sldId id="298" r:id="rId26"/>
  </p:sldIdLst>
  <p:sldSz cx="9906000" cy="6858000" type="A4"/>
  <p:notesSz cx="6807200" cy="9939338"/>
  <p:embeddedFontLst>
    <p:embeddedFont>
      <p:font typeface="Arimo" panose="020B0604020202020204" charset="0"/>
      <p:regular r:id="rId28"/>
      <p:bold r:id="rId29"/>
      <p:italic r:id="rId30"/>
      <p:boldItalic r:id="rId31"/>
    </p:embeddedFont>
    <p:embeddedFont>
      <p:font typeface="맑은 고딕" panose="020B0503020000020004" pitchFamily="50" charset="-127"/>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201">
          <p15:clr>
            <a:srgbClr val="A4A3A4"/>
          </p15:clr>
        </p15:guide>
        <p15:guide id="2" pos="3120">
          <p15:clr>
            <a:srgbClr val="A4A3A4"/>
          </p15:clr>
        </p15:guide>
        <p15:guide id="3" pos="104">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ja0/mcTa+nXAJlxSrf+tvmgZcSY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이 재원"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B2772F-885B-42E8-A04B-6BFE4340144C}">
  <a:tblStyle styleId="{EEB2772F-885B-42E8-A04B-6BFE4340144C}"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b="off" i="off"/>
      <a:tcStyle>
        <a:tcBdr/>
        <a:fill>
          <a:solidFill>
            <a:srgbClr val="CACACA"/>
          </a:solidFill>
        </a:fill>
      </a:tcStyle>
    </a:band1H>
    <a:band2H>
      <a:tcTxStyle b="off" i="off"/>
      <a:tcStyle>
        <a:tcBdr/>
      </a:tcStyle>
    </a:band2H>
    <a:band1V>
      <a:tcTxStyle b="off" i="off"/>
      <a:tcStyle>
        <a:tcBdr/>
        <a:fill>
          <a:solidFill>
            <a:srgbClr val="CACACA"/>
          </a:solidFill>
        </a:fill>
      </a:tcStyle>
    </a:band1V>
    <a:band2V>
      <a:tcTxStyle b="off" i="off"/>
      <a:tcStyle>
        <a:tcBdr/>
      </a:tcStyle>
    </a:band2V>
    <a:lastCol>
      <a:tcTxStyle b="on" i="off">
        <a:font>
          <a:latin typeface="Arial"/>
          <a:ea typeface="Arial"/>
          <a:cs typeface="Arial"/>
        </a:font>
        <a:schemeClr val="lt1"/>
      </a:tcTxStyle>
      <a:tcStyle>
        <a:tcBdr/>
        <a:fill>
          <a:solidFill>
            <a:schemeClr val="dk1"/>
          </a:solidFill>
        </a:fill>
      </a:tcStyle>
    </a:lastCol>
    <a:firstCol>
      <a:tcTxStyle b="on" i="off">
        <a:font>
          <a:latin typeface="Arial"/>
          <a:ea typeface="Arial"/>
          <a:cs typeface="Arial"/>
        </a:font>
        <a:schemeClr val="lt1"/>
      </a:tcTxStyle>
      <a:tcStyle>
        <a:tcBdr/>
        <a:fill>
          <a:solidFill>
            <a:schemeClr val="dk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b="off" i="off"/>
      <a:tcStyle>
        <a:tcBdr/>
      </a:tcStyle>
    </a:neCell>
    <a:nwCell>
      <a:tcTxStyle b="off" i="off"/>
      <a:tcStyle>
        <a:tcBdr/>
      </a:tcStyle>
    </a:nwCell>
  </a:tblStyle>
  <a:tblStyle styleId="{9043ED33-79EA-4A2D-99CA-7083DB51D2CF}" styleName="Table_1">
    <a:wholeTbl>
      <a:tcTxStyle b="off" i="off">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E6E6E6"/>
          </a:solidFill>
        </a:fill>
      </a:tcStyle>
    </a:wholeTbl>
    <a:band1H>
      <a:tcTxStyle b="off" i="off"/>
      <a:tcStyle>
        <a:tcBdr/>
        <a:fill>
          <a:solidFill>
            <a:srgbClr val="CACACA"/>
          </a:solidFill>
        </a:fill>
      </a:tcStyle>
    </a:band1H>
    <a:band2H>
      <a:tcTxStyle b="off" i="off"/>
      <a:tcStyle>
        <a:tcBdr/>
      </a:tcStyle>
    </a:band2H>
    <a:band1V>
      <a:tcTxStyle b="off" i="off"/>
      <a:tcStyle>
        <a:tcBdr/>
        <a:fill>
          <a:solidFill>
            <a:srgbClr val="CACACA"/>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25400" cap="flat" cmpd="sng">
              <a:solidFill>
                <a:schemeClr val="dk1"/>
              </a:solidFill>
              <a:prstDash val="solid"/>
              <a:round/>
              <a:headEnd type="none" w="sm" len="sm"/>
              <a:tailEnd type="none" w="sm" len="sm"/>
            </a:ln>
          </a:top>
        </a:tcBdr>
        <a:fill>
          <a:solidFill>
            <a:srgbClr val="E6E6E6"/>
          </a:solidFill>
        </a:fill>
      </a:tcStyle>
    </a:lastRow>
    <a:seCell>
      <a:tcTxStyle b="off" i="off"/>
      <a:tcStyle>
        <a:tcBdr/>
      </a:tcStyle>
    </a:seCell>
    <a:swCell>
      <a:tcTxStyle b="off" i="off"/>
      <a:tcStyle>
        <a:tcBdr/>
      </a:tcStyle>
    </a:swCell>
    <a:firstRow>
      <a:tcTxStyle b="on" i="off"/>
      <a:tcStyle>
        <a:tcBdr/>
        <a:fill>
          <a:solidFill>
            <a:srgbClr val="E6E6E6"/>
          </a:solidFill>
        </a:fill>
      </a:tcStyle>
    </a:firstRow>
    <a:neCell>
      <a:tcTxStyle b="off" i="off"/>
      <a:tcStyle>
        <a:tcBdr/>
      </a:tcStyle>
    </a:neCell>
    <a:nwCell>
      <a:tcTxStyle b="off" i="off"/>
      <a:tcStyle>
        <a:tcBdr/>
      </a:tcStyle>
    </a:nwCell>
  </a:tblStyle>
  <a:tblStyle styleId="{2527BB72-7745-46A5-B0BB-F777C14C9FA1}" styleName="Table_2">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434" y="114"/>
      </p:cViewPr>
      <p:guideLst>
        <p:guide orient="horz" pos="4201"/>
        <p:guide pos="3120"/>
        <p:guide pos="1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51"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50" Type="http://customschemas.google.com/relationships/presentationmetadata" Target="metadata"/><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9787" cy="49696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Gulim"/>
                <a:ea typeface="Gulim"/>
                <a:cs typeface="Gulim"/>
                <a:sym typeface="Gulim"/>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9pPr>
          </a:lstStyle>
          <a:p>
            <a:endParaRPr/>
          </a:p>
        </p:txBody>
      </p:sp>
      <p:sp>
        <p:nvSpPr>
          <p:cNvPr id="4" name="Google Shape;4;n"/>
          <p:cNvSpPr txBox="1">
            <a:spLocks noGrp="1"/>
          </p:cNvSpPr>
          <p:nvPr>
            <p:ph type="dt" idx="10"/>
          </p:nvPr>
        </p:nvSpPr>
        <p:spPr>
          <a:xfrm>
            <a:off x="3855838" y="0"/>
            <a:ext cx="2949787" cy="496967"/>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Gulim"/>
                <a:ea typeface="Gulim"/>
                <a:cs typeface="Gulim"/>
                <a:sym typeface="Gulim"/>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9pPr>
          </a:lstStyle>
          <a:p>
            <a:endParaRPr/>
          </a:p>
        </p:txBody>
      </p:sp>
      <p:sp>
        <p:nvSpPr>
          <p:cNvPr id="5" name="Google Shape;5;n"/>
          <p:cNvSpPr>
            <a:spLocks noGrp="1" noRot="1" noChangeAspect="1"/>
          </p:cNvSpPr>
          <p:nvPr>
            <p:ph type="sldImg" idx="3"/>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Gulim"/>
                <a:ea typeface="Gulim"/>
                <a:cs typeface="Gulim"/>
                <a:sym typeface="Gulim"/>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Gulim"/>
                <a:ea typeface="Gulim"/>
                <a:cs typeface="Gulim"/>
                <a:sym typeface="Gulim"/>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Gulim"/>
                <a:ea typeface="Gulim"/>
                <a:cs typeface="Gulim"/>
                <a:sym typeface="Gulim"/>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Gulim"/>
                <a:ea typeface="Gulim"/>
                <a:cs typeface="Gulim"/>
                <a:sym typeface="Gulim"/>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Gulim"/>
                <a:ea typeface="Gulim"/>
                <a:cs typeface="Gulim"/>
                <a:sym typeface="Gulim"/>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9440646"/>
            <a:ext cx="2949787" cy="49696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Gulim"/>
                <a:ea typeface="Gulim"/>
                <a:cs typeface="Gulim"/>
                <a:sym typeface="Gulim"/>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9pPr>
          </a:lstStyle>
          <a:p>
            <a:endParaRPr/>
          </a:p>
        </p:txBody>
      </p:sp>
      <p:sp>
        <p:nvSpPr>
          <p:cNvPr id="8" name="Google Shape;8;n"/>
          <p:cNvSpPr txBox="1">
            <a:spLocks noGrp="1"/>
          </p:cNvSpPr>
          <p:nvPr>
            <p:ph type="sldNum" idx="12"/>
          </p:nvPr>
        </p:nvSpPr>
        <p:spPr>
          <a:xfrm>
            <a:off x="3855838" y="9440646"/>
            <a:ext cx="2949787" cy="49696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Gulim"/>
                <a:ea typeface="Gulim"/>
                <a:cs typeface="Gulim"/>
                <a:sym typeface="Gulim"/>
              </a:rPr>
              <a:t>‹#›</a:t>
            </a:fld>
            <a:endParaRPr sz="1200" b="0" i="0" u="none" strike="noStrike" cap="none">
              <a:solidFill>
                <a:schemeClr val="dk1"/>
              </a:solidFill>
              <a:latin typeface="Gulim"/>
              <a:ea typeface="Gulim"/>
              <a:cs typeface="Gulim"/>
              <a:sym typeface="Gulim"/>
            </a:endParaRPr>
          </a:p>
        </p:txBody>
      </p:sp>
    </p:spTree>
    <p:extLst>
      <p:ext uri="{BB962C8B-B14F-4D97-AF65-F5344CB8AC3E}">
        <p14:creationId xmlns:p14="http://schemas.microsoft.com/office/powerpoint/2010/main" val="12139975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p:cNvGrpSpPr/>
        <p:nvPr/>
      </p:nvGrpSpPr>
      <p:grpSpPr>
        <a:xfrm>
          <a:off x="0" y="0"/>
          <a:ext cx="0" cy="0"/>
          <a:chOff x="0" y="0"/>
          <a:chExt cx="0" cy="0"/>
        </a:xfrm>
      </p:grpSpPr>
      <p:sp>
        <p:nvSpPr>
          <p:cNvPr id="20" name="Google Shape;20;p38: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 name="Google Shape;21;p38: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809991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3: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9" name="Google Shape;79;p43: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043179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3: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9" name="Google Shape;79;p43: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723427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3: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9" name="Google Shape;79;p43: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076198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3: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dirty="0"/>
          </a:p>
        </p:txBody>
      </p:sp>
      <p:sp>
        <p:nvSpPr>
          <p:cNvPr id="79" name="Google Shape;79;p43: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506119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4: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4" name="Google Shape;194;p14: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426590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3: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9" name="Google Shape;79;p43: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100847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3: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9" name="Google Shape;79;p43: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843729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3: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dirty="0"/>
          </a:p>
        </p:txBody>
      </p:sp>
      <p:sp>
        <p:nvSpPr>
          <p:cNvPr id="79" name="Google Shape;79;p43: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574297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3: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dirty="0"/>
          </a:p>
        </p:txBody>
      </p:sp>
      <p:sp>
        <p:nvSpPr>
          <p:cNvPr id="79" name="Google Shape;79;p43: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655029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3: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dirty="0"/>
          </a:p>
        </p:txBody>
      </p:sp>
      <p:sp>
        <p:nvSpPr>
          <p:cNvPr id="79" name="Google Shape;79;p43: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928568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39: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9" name="Google Shape;29;p39: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268887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e0bd8026fd_0_0: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ge0bd8026fd_0_0:notes"/>
          <p:cNvSpPr txBox="1">
            <a:spLocks noGrp="1"/>
          </p:cNvSpPr>
          <p:nvPr>
            <p:ph type="body" idx="1"/>
          </p:nvPr>
        </p:nvSpPr>
        <p:spPr>
          <a:xfrm>
            <a:off x="680720" y="4721186"/>
            <a:ext cx="5445900" cy="44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44" name="Google Shape;644;ge0bd8026fd_0_0:notes"/>
          <p:cNvSpPr txBox="1">
            <a:spLocks noGrp="1"/>
          </p:cNvSpPr>
          <p:nvPr>
            <p:ph type="sldNum" idx="12"/>
          </p:nvPr>
        </p:nvSpPr>
        <p:spPr>
          <a:xfrm>
            <a:off x="3855838" y="9440646"/>
            <a:ext cx="2949900" cy="4971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extLst>
      <p:ext uri="{BB962C8B-B14F-4D97-AF65-F5344CB8AC3E}">
        <p14:creationId xmlns:p14="http://schemas.microsoft.com/office/powerpoint/2010/main" val="3673928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e0bd8026fd_0_0: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ge0bd8026fd_0_0:notes"/>
          <p:cNvSpPr txBox="1">
            <a:spLocks noGrp="1"/>
          </p:cNvSpPr>
          <p:nvPr>
            <p:ph type="body" idx="1"/>
          </p:nvPr>
        </p:nvSpPr>
        <p:spPr>
          <a:xfrm>
            <a:off x="680720" y="4721186"/>
            <a:ext cx="5445900" cy="44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44" name="Google Shape;644;ge0bd8026fd_0_0:notes"/>
          <p:cNvSpPr txBox="1">
            <a:spLocks noGrp="1"/>
          </p:cNvSpPr>
          <p:nvPr>
            <p:ph type="sldNum" idx="12"/>
          </p:nvPr>
        </p:nvSpPr>
        <p:spPr>
          <a:xfrm>
            <a:off x="3855838" y="9440646"/>
            <a:ext cx="2949900" cy="4971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spTree>
    <p:extLst>
      <p:ext uri="{BB962C8B-B14F-4D97-AF65-F5344CB8AC3E}">
        <p14:creationId xmlns:p14="http://schemas.microsoft.com/office/powerpoint/2010/main" val="2692479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3: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9" name="Google Shape;79;p43: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623448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6: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6" name="Google Shape;196;p16: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903437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e0bd8026fd_0_0: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ge0bd8026fd_0_0:notes"/>
          <p:cNvSpPr txBox="1">
            <a:spLocks noGrp="1"/>
          </p:cNvSpPr>
          <p:nvPr>
            <p:ph type="body" idx="1"/>
          </p:nvPr>
        </p:nvSpPr>
        <p:spPr>
          <a:xfrm>
            <a:off x="680720" y="4721186"/>
            <a:ext cx="5445900" cy="44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dirty="0"/>
          </a:p>
        </p:txBody>
      </p:sp>
      <p:sp>
        <p:nvSpPr>
          <p:cNvPr id="644" name="Google Shape;644;ge0bd8026fd_0_0:notes"/>
          <p:cNvSpPr txBox="1">
            <a:spLocks noGrp="1"/>
          </p:cNvSpPr>
          <p:nvPr>
            <p:ph type="sldNum" idx="12"/>
          </p:nvPr>
        </p:nvSpPr>
        <p:spPr>
          <a:xfrm>
            <a:off x="3855838" y="9440646"/>
            <a:ext cx="2949900" cy="4971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extLst>
      <p:ext uri="{BB962C8B-B14F-4D97-AF65-F5344CB8AC3E}">
        <p14:creationId xmlns:p14="http://schemas.microsoft.com/office/powerpoint/2010/main" val="2190927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3: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9" name="Google Shape;79;p43: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31323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3: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9" name="Google Shape;79;p43: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276370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3: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9" name="Google Shape;79;p43: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079032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3: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9" name="Google Shape;79;p43: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454151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3: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9" name="Google Shape;79;p43: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551533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3: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9" name="Google Shape;79;p43: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513590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3: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9" name="Google Shape;79;p43: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385619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사용자 지정 레이아웃">
  <p:cSld name="사용자 지정 레이아웃">
    <p:spTree>
      <p:nvGrpSpPr>
        <p:cNvPr id="1" name="Shape 17"/>
        <p:cNvGrpSpPr/>
        <p:nvPr/>
      </p:nvGrpSpPr>
      <p:grpSpPr>
        <a:xfrm>
          <a:off x="0" y="0"/>
          <a:ext cx="0" cy="0"/>
          <a:chOff x="0" y="0"/>
          <a:chExt cx="0" cy="0"/>
        </a:xfrm>
      </p:grpSpPr>
      <p:sp>
        <p:nvSpPr>
          <p:cNvPr id="18" name="Google Shape;18;p68"/>
          <p:cNvSpPr txBox="1">
            <a:spLocks noGrp="1"/>
          </p:cNvSpPr>
          <p:nvPr>
            <p:ph type="sldNum" idx="12"/>
          </p:nvPr>
        </p:nvSpPr>
        <p:spPr>
          <a:xfrm>
            <a:off x="3838575" y="6413500"/>
            <a:ext cx="22288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cxnSp>
        <p:nvCxnSpPr>
          <p:cNvPr id="10" name="Google Shape;10;p22"/>
          <p:cNvCxnSpPr/>
          <p:nvPr/>
        </p:nvCxnSpPr>
        <p:spPr>
          <a:xfrm>
            <a:off x="0" y="549275"/>
            <a:ext cx="9906000" cy="0"/>
          </a:xfrm>
          <a:prstGeom prst="straightConnector1">
            <a:avLst/>
          </a:prstGeom>
          <a:noFill/>
          <a:ln w="9525" cap="flat" cmpd="sng">
            <a:solidFill>
              <a:schemeClr val="dk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
        <p:cNvGrpSpPr/>
        <p:nvPr/>
      </p:nvGrpSpPr>
      <p:grpSpPr>
        <a:xfrm>
          <a:off x="0" y="0"/>
          <a:ext cx="0" cy="0"/>
          <a:chOff x="0" y="0"/>
          <a:chExt cx="0" cy="0"/>
        </a:xfrm>
      </p:grpSpPr>
      <p:cxnSp>
        <p:nvCxnSpPr>
          <p:cNvPr id="13" name="Google Shape;13;p30"/>
          <p:cNvCxnSpPr/>
          <p:nvPr/>
        </p:nvCxnSpPr>
        <p:spPr>
          <a:xfrm>
            <a:off x="0" y="549275"/>
            <a:ext cx="9906000" cy="0"/>
          </a:xfrm>
          <a:prstGeom prst="straightConnector1">
            <a:avLst/>
          </a:prstGeom>
          <a:noFill/>
          <a:ln w="9525" cap="flat" cmpd="sng">
            <a:solidFill>
              <a:schemeClr val="dk1"/>
            </a:solidFill>
            <a:prstDash val="solid"/>
            <a:round/>
            <a:headEnd type="none" w="sm" len="sm"/>
            <a:tailEnd type="none" w="sm" len="sm"/>
          </a:ln>
        </p:spPr>
      </p:cxnSp>
      <p:sp>
        <p:nvSpPr>
          <p:cNvPr id="14" name="Google Shape;14;p30"/>
          <p:cNvSpPr txBox="1">
            <a:spLocks noGrp="1"/>
          </p:cNvSpPr>
          <p:nvPr>
            <p:ph type="sldNum" idx="12"/>
          </p:nvPr>
        </p:nvSpPr>
        <p:spPr>
          <a:xfrm>
            <a:off x="3838575" y="6413500"/>
            <a:ext cx="22288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30"/>
          <p:cNvPicPr preferRelativeResize="0"/>
          <p:nvPr/>
        </p:nvPicPr>
        <p:blipFill rotWithShape="1">
          <a:blip r:embed="rId3">
            <a:alphaModFix/>
          </a:blip>
          <a:srcRect/>
          <a:stretch/>
        </p:blipFill>
        <p:spPr>
          <a:xfrm>
            <a:off x="261257" y="6396445"/>
            <a:ext cx="2057400" cy="304800"/>
          </a:xfrm>
          <a:prstGeom prst="rect">
            <a:avLst/>
          </a:prstGeom>
          <a:noFill/>
          <a:ln>
            <a:noFill/>
          </a:ln>
        </p:spPr>
      </p:pic>
      <p:pic>
        <p:nvPicPr>
          <p:cNvPr id="16" name="Google Shape;16;p30"/>
          <p:cNvPicPr preferRelativeResize="0"/>
          <p:nvPr/>
        </p:nvPicPr>
        <p:blipFill rotWithShape="1">
          <a:blip r:embed="rId4">
            <a:alphaModFix/>
          </a:blip>
          <a:srcRect/>
          <a:stretch/>
        </p:blipFill>
        <p:spPr>
          <a:xfrm>
            <a:off x="6705374" y="6366600"/>
            <a:ext cx="2887345" cy="3644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504ensicsLabs/LiME"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mh-nexus.de/en/hx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5.xml"/><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image" Target="../media/image15.png"/><Relationship Id="rId3" Type="http://schemas.openxmlformats.org/officeDocument/2006/relationships/notesSlide" Target="../notesSlides/notesSlide6.xml"/><Relationship Id="rId7" Type="http://schemas.openxmlformats.org/officeDocument/2006/relationships/slide" Target="slide8.xml"/><Relationship Id="rId12"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slide" Target="slide7.xml"/><Relationship Id="rId11" Type="http://schemas.openxmlformats.org/officeDocument/2006/relationships/oleObject" Target="../embeddings/oleObject3.bin"/><Relationship Id="rId5" Type="http://schemas.openxmlformats.org/officeDocument/2006/relationships/image" Target="../media/image14.png"/><Relationship Id="rId10" Type="http://schemas.openxmlformats.org/officeDocument/2006/relationships/image" Target="../media/image11.wmf"/><Relationship Id="rId4" Type="http://schemas.openxmlformats.org/officeDocument/2006/relationships/image" Target="../media/image13.png"/><Relationship Id="rId9"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slide" Target="slide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2"/>
        <p:cNvGrpSpPr/>
        <p:nvPr/>
      </p:nvGrpSpPr>
      <p:grpSpPr>
        <a:xfrm>
          <a:off x="0" y="0"/>
          <a:ext cx="0" cy="0"/>
          <a:chOff x="0" y="0"/>
          <a:chExt cx="0" cy="0"/>
        </a:xfrm>
      </p:grpSpPr>
      <p:pic>
        <p:nvPicPr>
          <p:cNvPr id="23" name="Google Shape;23;p38"/>
          <p:cNvPicPr preferRelativeResize="0"/>
          <p:nvPr/>
        </p:nvPicPr>
        <p:blipFill rotWithShape="1">
          <a:blip r:embed="rId3">
            <a:alphaModFix/>
          </a:blip>
          <a:srcRect/>
          <a:stretch/>
        </p:blipFill>
        <p:spPr>
          <a:xfrm>
            <a:off x="261257" y="6396445"/>
            <a:ext cx="2057400" cy="304800"/>
          </a:xfrm>
          <a:prstGeom prst="rect">
            <a:avLst/>
          </a:prstGeom>
          <a:noFill/>
          <a:ln>
            <a:noFill/>
          </a:ln>
        </p:spPr>
      </p:pic>
      <p:pic>
        <p:nvPicPr>
          <p:cNvPr id="24" name="Google Shape;24;p38"/>
          <p:cNvPicPr preferRelativeResize="0"/>
          <p:nvPr/>
        </p:nvPicPr>
        <p:blipFill rotWithShape="1">
          <a:blip r:embed="rId4">
            <a:alphaModFix/>
          </a:blip>
          <a:srcRect/>
          <a:stretch/>
        </p:blipFill>
        <p:spPr>
          <a:xfrm>
            <a:off x="6705374" y="6366600"/>
            <a:ext cx="2887345" cy="364490"/>
          </a:xfrm>
          <a:prstGeom prst="rect">
            <a:avLst/>
          </a:prstGeom>
          <a:noFill/>
          <a:ln>
            <a:noFill/>
          </a:ln>
        </p:spPr>
      </p:pic>
      <p:sp>
        <p:nvSpPr>
          <p:cNvPr id="25" name="Google Shape;25;p38"/>
          <p:cNvSpPr/>
          <p:nvPr/>
        </p:nvSpPr>
        <p:spPr>
          <a:xfrm>
            <a:off x="2029097" y="1878224"/>
            <a:ext cx="5860869" cy="1772753"/>
          </a:xfrm>
          <a:prstGeom prst="rect">
            <a:avLst/>
          </a:prstGeom>
          <a:noFill/>
          <a:ln>
            <a:noFill/>
          </a:ln>
        </p:spPr>
        <p:txBody>
          <a:bodyPr spcFirstLastPara="1" wrap="square" lIns="91425" tIns="45700" rIns="91425" bIns="45700" anchor="ctr" anchorCtr="0">
            <a:spAutoFit/>
          </a:bodyPr>
          <a:lstStyle/>
          <a:p>
            <a:pPr marL="0" marR="0" lvl="0" indent="0" algn="ctr" rtl="0">
              <a:lnSpc>
                <a:spcPct val="130000"/>
              </a:lnSpc>
              <a:spcBef>
                <a:spcPts val="0"/>
              </a:spcBef>
              <a:spcAft>
                <a:spcPts val="0"/>
              </a:spcAft>
              <a:buClr>
                <a:srgbClr val="000000"/>
              </a:buClr>
              <a:buSzPts val="2800"/>
              <a:buFont typeface="Arial"/>
              <a:buNone/>
            </a:pPr>
            <a:r>
              <a:rPr lang="en-US" sz="2800" b="1" i="0" u="sng" strike="noStrike" cap="none" dirty="0">
                <a:solidFill>
                  <a:srgbClr val="000000"/>
                </a:solidFill>
                <a:latin typeface="Arial"/>
                <a:ea typeface="Arial"/>
                <a:cs typeface="Arial"/>
                <a:sym typeface="Arial"/>
              </a:rPr>
              <a:t>Security Evaluation</a:t>
            </a:r>
            <a:endParaRPr sz="2800" b="1" i="0" u="sng" strike="noStrike" cap="none" dirty="0">
              <a:solidFill>
                <a:srgbClr val="000000"/>
              </a:solidFill>
              <a:latin typeface="Arial"/>
              <a:ea typeface="Arial"/>
              <a:cs typeface="Arial"/>
              <a:sym typeface="Arial"/>
            </a:endParaRPr>
          </a:p>
          <a:p>
            <a:pPr marL="0" marR="0" lvl="0" indent="0" algn="ctr" rtl="0">
              <a:lnSpc>
                <a:spcPct val="130000"/>
              </a:lnSpc>
              <a:spcBef>
                <a:spcPts val="0"/>
              </a:spcBef>
              <a:spcAft>
                <a:spcPts val="0"/>
              </a:spcAft>
              <a:buClr>
                <a:srgbClr val="000000"/>
              </a:buClr>
              <a:buSzPts val="2800"/>
              <a:buFont typeface="Arial"/>
              <a:buNone/>
            </a:pPr>
            <a:r>
              <a:rPr lang="en-US" sz="2800" b="1" i="0" u="sng" strike="noStrike" cap="none" dirty="0">
                <a:solidFill>
                  <a:srgbClr val="000000"/>
                </a:solidFill>
                <a:latin typeface="Arial"/>
                <a:ea typeface="Arial"/>
                <a:cs typeface="Arial"/>
                <a:sym typeface="Arial"/>
              </a:rPr>
              <a:t>of</a:t>
            </a:r>
            <a:endParaRPr sz="2800" b="1" i="0" u="sng" strike="noStrike" cap="none" dirty="0">
              <a:solidFill>
                <a:srgbClr val="000000"/>
              </a:solidFill>
              <a:latin typeface="Arial"/>
              <a:ea typeface="Arial"/>
              <a:cs typeface="Arial"/>
              <a:sym typeface="Arial"/>
            </a:endParaRPr>
          </a:p>
          <a:p>
            <a:pPr marL="0" marR="0" lvl="0" indent="0" algn="ctr" rtl="0">
              <a:lnSpc>
                <a:spcPct val="130000"/>
              </a:lnSpc>
              <a:spcBef>
                <a:spcPts val="0"/>
              </a:spcBef>
              <a:spcAft>
                <a:spcPts val="0"/>
              </a:spcAft>
              <a:buClr>
                <a:srgbClr val="000000"/>
              </a:buClr>
              <a:buSzPts val="2800"/>
              <a:buFont typeface="Arial"/>
              <a:buNone/>
            </a:pPr>
            <a:r>
              <a:rPr lang="en-US" sz="2800" b="1" u="sng" dirty="0"/>
              <a:t>'Gate System’ by team2</a:t>
            </a:r>
            <a:endParaRPr sz="1400" b="0" i="0" u="none" strike="noStrike" cap="none" dirty="0">
              <a:solidFill>
                <a:srgbClr val="000000"/>
              </a:solidFill>
              <a:latin typeface="Arial"/>
              <a:ea typeface="Arial"/>
              <a:cs typeface="Arial"/>
              <a:sym typeface="Arial"/>
            </a:endParaRPr>
          </a:p>
        </p:txBody>
      </p:sp>
      <p:sp>
        <p:nvSpPr>
          <p:cNvPr id="26" name="Google Shape;26;p38"/>
          <p:cNvSpPr/>
          <p:nvPr/>
        </p:nvSpPr>
        <p:spPr>
          <a:xfrm>
            <a:off x="2853729" y="5445125"/>
            <a:ext cx="4198585" cy="363136"/>
          </a:xfrm>
          <a:prstGeom prst="rect">
            <a:avLst/>
          </a:prstGeom>
          <a:noFill/>
          <a:ln>
            <a:noFill/>
          </a:ln>
        </p:spPr>
        <p:txBody>
          <a:bodyPr spcFirstLastPara="1" wrap="square" lIns="91425" tIns="45700" rIns="91425" bIns="45700" anchor="t" anchorCtr="0">
            <a:spAutoFit/>
          </a:bodyPr>
          <a:lstStyle/>
          <a:p>
            <a:pPr marL="230188" marR="0" lvl="0" indent="-230188" algn="ctr" rtl="0">
              <a:lnSpc>
                <a:spcPct val="110000"/>
              </a:lnSpc>
              <a:spcBef>
                <a:spcPts val="0"/>
              </a:spcBef>
              <a:spcAft>
                <a:spcPts val="0"/>
              </a:spcAft>
              <a:buClr>
                <a:srgbClr val="000000"/>
              </a:buClr>
              <a:buSzPts val="1600"/>
              <a:buFont typeface="Arial"/>
              <a:buNone/>
            </a:pPr>
            <a:r>
              <a:rPr lang="en-US" sz="1600" b="1" i="0" u="none" strike="noStrike" cap="none" dirty="0" err="1">
                <a:solidFill>
                  <a:srgbClr val="000000"/>
                </a:solidFill>
                <a:latin typeface="Arial"/>
                <a:ea typeface="Arial"/>
                <a:cs typeface="Arial"/>
                <a:sym typeface="Arial"/>
              </a:rPr>
              <a:t>ShinPark</a:t>
            </a:r>
            <a:r>
              <a:rPr lang="en-US" sz="1600" b="1" i="0" u="none" strike="noStrike" cap="none" dirty="0">
                <a:solidFill>
                  <a:srgbClr val="000000"/>
                </a:solidFill>
                <a:latin typeface="Arial"/>
                <a:ea typeface="Arial"/>
                <a:cs typeface="Arial"/>
                <a:sym typeface="Arial"/>
              </a:rPr>
              <a:t> Team</a:t>
            </a:r>
            <a:endParaRPr sz="1600" b="1"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43"/>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lvl="0">
              <a:buSzPts val="2000"/>
            </a:pPr>
            <a:r>
              <a:rPr lang="en-US" sz="2000" b="1" i="0" u="none" strike="noStrike" cap="none" dirty="0">
                <a:solidFill>
                  <a:srgbClr val="000000"/>
                </a:solidFill>
                <a:latin typeface="Arial" panose="020B0604020202020204" pitchFamily="34" charset="0"/>
                <a:cs typeface="Arial" panose="020B0604020202020204" pitchFamily="34" charset="0"/>
                <a:sym typeface="Arial"/>
              </a:rPr>
              <a:t>2. </a:t>
            </a:r>
            <a:r>
              <a:rPr lang="en-US" altLang="ko-KR" sz="2000" b="1" dirty="0">
                <a:latin typeface="Arial" panose="020B0604020202020204" pitchFamily="34" charset="0"/>
                <a:cs typeface="Arial" panose="020B0604020202020204" pitchFamily="34" charset="0"/>
              </a:rPr>
              <a:t>Secure Coding – </a:t>
            </a:r>
            <a:r>
              <a:rPr lang="en-US" sz="2000" b="1" dirty="0">
                <a:latin typeface="Arial" panose="020B0604020202020204" pitchFamily="34" charset="0"/>
                <a:cs typeface="Arial" panose="020B0604020202020204" pitchFamily="34" charset="0"/>
              </a:rPr>
              <a:t>OSSVS</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 name="Google Shape;32;p3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7F7F7F"/>
                </a:solidFill>
                <a:latin typeface="Arial"/>
                <a:ea typeface="Arial"/>
                <a:cs typeface="Arial"/>
                <a:sym typeface="Arial"/>
              </a:rPr>
              <a:t>Security Evaluation</a:t>
            </a:r>
            <a:endParaRPr sz="1800" b="0" i="0" u="none" strike="noStrike" cap="none" dirty="0">
              <a:solidFill>
                <a:srgbClr val="7F7F7F"/>
              </a:solidFill>
              <a:latin typeface="Arial"/>
              <a:ea typeface="Arial"/>
              <a:cs typeface="Arial"/>
              <a:sym typeface="Arial"/>
            </a:endParaRPr>
          </a:p>
        </p:txBody>
      </p:sp>
      <p:sp>
        <p:nvSpPr>
          <p:cNvPr id="7" name="Google Shape;126;ge25dbbf9de_5_1"/>
          <p:cNvSpPr txBox="1"/>
          <p:nvPr/>
        </p:nvSpPr>
        <p:spPr>
          <a:xfrm>
            <a:off x="125740" y="652765"/>
            <a:ext cx="9117412" cy="2652897"/>
          </a:xfrm>
          <a:prstGeom prst="rect">
            <a:avLst/>
          </a:prstGeom>
          <a:noFill/>
          <a:ln>
            <a:noFill/>
          </a:ln>
        </p:spPr>
        <p:txBody>
          <a:bodyPr spcFirstLastPara="1" wrap="square" lIns="72000" tIns="36000" rIns="72000" bIns="36000" anchor="t" anchorCtr="0">
            <a:spAutoFit/>
          </a:bodyPr>
          <a:lstStyle/>
          <a:p>
            <a:pPr lvl="0">
              <a:lnSpc>
                <a:spcPct val="131250"/>
              </a:lnSpc>
              <a:buSzPts val="1600"/>
            </a:pPr>
            <a:r>
              <a:rPr lang="en-US" sz="1600" b="1" dirty="0"/>
              <a:t>‘Gate System’ use some of open source as follows:</a:t>
            </a:r>
          </a:p>
          <a:p>
            <a:pPr marL="285750" lvl="0" indent="-14288">
              <a:lnSpc>
                <a:spcPct val="131250"/>
              </a:lnSpc>
              <a:buSzPts val="1600"/>
              <a:buFont typeface="Wingdings" panose="05000000000000000000" pitchFamily="2" charset="2"/>
              <a:buChar char="ü"/>
            </a:pPr>
            <a:r>
              <a:rPr lang="pt-BR" sz="1600" dirty="0"/>
              <a:t> nvidia cuda (common)</a:t>
            </a:r>
          </a:p>
          <a:p>
            <a:pPr marL="285750" lvl="0" indent="-14288">
              <a:lnSpc>
                <a:spcPct val="131250"/>
              </a:lnSpc>
              <a:buSzPts val="1600"/>
              <a:buFont typeface="Wingdings" panose="05000000000000000000" pitchFamily="2" charset="2"/>
              <a:buChar char="ü"/>
            </a:pPr>
            <a:r>
              <a:rPr lang="pt-BR" sz="1600" dirty="0"/>
              <a:t> tensorrt (common)</a:t>
            </a:r>
          </a:p>
          <a:p>
            <a:pPr marL="285750" lvl="0" indent="-14288">
              <a:lnSpc>
                <a:spcPct val="131250"/>
              </a:lnSpc>
              <a:buSzPts val="1600"/>
              <a:buFont typeface="Wingdings" panose="05000000000000000000" pitchFamily="2" charset="2"/>
              <a:buChar char="ü"/>
            </a:pPr>
            <a:r>
              <a:rPr lang="pt-BR" sz="1600" dirty="0"/>
              <a:t> </a:t>
            </a:r>
            <a:r>
              <a:rPr lang="pt-BR" sz="1600" b="1" dirty="0">
                <a:solidFill>
                  <a:srgbClr val="FF0000"/>
                </a:solidFill>
              </a:rPr>
              <a:t>OpenSSL (</a:t>
            </a:r>
            <a:r>
              <a:rPr lang="en-US" sz="1600" b="1" dirty="0">
                <a:solidFill>
                  <a:srgbClr val="FF0000"/>
                </a:solidFill>
              </a:rPr>
              <a:t>specified)</a:t>
            </a:r>
            <a:endParaRPr lang="pt-BR" sz="1600" b="1" dirty="0">
              <a:solidFill>
                <a:srgbClr val="FF0000"/>
              </a:solidFill>
            </a:endParaRPr>
          </a:p>
          <a:p>
            <a:pPr marL="285750" lvl="0" indent="-14288">
              <a:lnSpc>
                <a:spcPct val="131250"/>
              </a:lnSpc>
              <a:buSzPts val="1600"/>
              <a:buFont typeface="Wingdings" panose="05000000000000000000" pitchFamily="2" charset="2"/>
              <a:buChar char="ü"/>
            </a:pPr>
            <a:r>
              <a:rPr lang="pt-BR" sz="1600" dirty="0"/>
              <a:t> Opencv (common)</a:t>
            </a:r>
          </a:p>
          <a:p>
            <a:pPr marL="271462" lvl="0">
              <a:lnSpc>
                <a:spcPct val="131250"/>
              </a:lnSpc>
              <a:buSzPts val="1600"/>
            </a:pPr>
            <a:endParaRPr lang="pt-BR" altLang="ko-KR" sz="1600" dirty="0"/>
          </a:p>
          <a:p>
            <a:pPr marL="269875" lvl="0" indent="-269875">
              <a:lnSpc>
                <a:spcPct val="131250"/>
              </a:lnSpc>
              <a:buSzPts val="1600"/>
            </a:pPr>
            <a:r>
              <a:rPr lang="en-US" altLang="ko-KR" sz="1600" b="1" dirty="0"/>
              <a:t>Open Source Security Vulnerability Scan performed with used </a:t>
            </a:r>
            <a:r>
              <a:rPr lang="en-US" altLang="ko-KR" sz="1600" b="1" dirty="0" err="1"/>
              <a:t>openSSL</a:t>
            </a:r>
            <a:r>
              <a:rPr lang="en-US" altLang="ko-KR" sz="1600" b="1" dirty="0"/>
              <a:t> version. (except for common open source)</a:t>
            </a:r>
            <a:endParaRPr lang="pt-BR" sz="1600" dirty="0"/>
          </a:p>
        </p:txBody>
      </p:sp>
      <p:sp>
        <p:nvSpPr>
          <p:cNvPr id="9" name="Google Shape;40;p40"/>
          <p:cNvSpPr txBox="1"/>
          <p:nvPr/>
        </p:nvSpPr>
        <p:spPr>
          <a:xfrm>
            <a:off x="102164" y="3468386"/>
            <a:ext cx="9675372" cy="2652897"/>
          </a:xfrm>
          <a:prstGeom prst="rect">
            <a:avLst/>
          </a:prstGeom>
          <a:noFill/>
          <a:ln>
            <a:noFill/>
          </a:ln>
        </p:spPr>
        <p:txBody>
          <a:bodyPr spcFirstLastPara="1" wrap="square" lIns="72000" tIns="36000" rIns="72000" bIns="36000" anchor="t" anchorCtr="0">
            <a:spAutoFit/>
          </a:bodyPr>
          <a:lstStyle/>
          <a:p>
            <a:pPr lvl="0">
              <a:lnSpc>
                <a:spcPct val="131250"/>
              </a:lnSpc>
              <a:buSzPts val="1600"/>
            </a:pPr>
            <a:r>
              <a:rPr lang="en-US" sz="1600" b="1" i="0" u="none" strike="noStrike" cap="none" dirty="0">
                <a:solidFill>
                  <a:srgbClr val="000000"/>
                </a:solidFill>
                <a:latin typeface="Arial" panose="020B0604020202020204" pitchFamily="34" charset="0"/>
                <a:cs typeface="Arial" panose="020B0604020202020204" pitchFamily="34" charset="0"/>
                <a:sym typeface="Arial"/>
              </a:rPr>
              <a:t>Ex #1. Open</a:t>
            </a:r>
            <a:r>
              <a:rPr lang="en-US" sz="1600" b="1" dirty="0">
                <a:latin typeface="Arial" panose="020B0604020202020204" pitchFamily="34" charset="0"/>
                <a:cs typeface="Arial" panose="020B0604020202020204" pitchFamily="34" charset="0"/>
              </a:rPr>
              <a:t>SSL </a:t>
            </a:r>
          </a:p>
          <a:p>
            <a:pPr marL="285750" lvl="0" indent="-14288">
              <a:lnSpc>
                <a:spcPct val="131250"/>
              </a:lnSpc>
              <a:buSzPts val="1600"/>
              <a:buFont typeface="Wingdings" panose="05000000000000000000" pitchFamily="2" charset="2"/>
              <a:buChar char="ü"/>
            </a:pPr>
            <a:r>
              <a:rPr lang="en-US" sz="1600" b="1" dirty="0">
                <a:latin typeface="Arial" panose="020B0604020202020204" pitchFamily="34" charset="0"/>
                <a:cs typeface="Arial" panose="020B0604020202020204" pitchFamily="34" charset="0"/>
              </a:rPr>
              <a:t> https://www.openssl.org/news/vulnerabilities-1.1.1.html</a:t>
            </a:r>
            <a:endParaRPr lang="en-US" sz="1600" b="1" i="0" u="none" strike="noStrike" cap="none" dirty="0">
              <a:solidFill>
                <a:srgbClr val="000000"/>
              </a:solidFill>
              <a:latin typeface="Arial" panose="020B0604020202020204" pitchFamily="34" charset="0"/>
              <a:cs typeface="Arial" panose="020B0604020202020204" pitchFamily="34" charset="0"/>
              <a:sym typeface="Arial"/>
            </a:endParaRPr>
          </a:p>
          <a:p>
            <a:pPr marL="285750" marR="0" lvl="0" indent="166688" algn="l" rtl="0">
              <a:lnSpc>
                <a:spcPct val="131250"/>
              </a:lnSpc>
              <a:spcBef>
                <a:spcPts val="0"/>
              </a:spcBef>
              <a:spcAft>
                <a:spcPts val="0"/>
              </a:spcAft>
              <a:buClr>
                <a:srgbClr val="000000"/>
              </a:buClr>
              <a:buSzPts val="1600"/>
              <a:buFont typeface="Wingdings" panose="05000000000000000000" pitchFamily="2" charset="2"/>
              <a:buChar char="ü"/>
            </a:pPr>
            <a:r>
              <a:rPr lang="en-US" sz="1600" b="1" dirty="0">
                <a:latin typeface="Arial" panose="020B0604020202020204" pitchFamily="34" charset="0"/>
                <a:cs typeface="Arial" panose="020B0604020202020204" pitchFamily="34" charset="0"/>
              </a:rPr>
              <a:t> Gate system uses </a:t>
            </a:r>
            <a:r>
              <a:rPr lang="en-US" sz="1600" b="1" dirty="0" err="1">
                <a:latin typeface="Arial" panose="020B0604020202020204" pitchFamily="34" charset="0"/>
                <a:cs typeface="Arial" panose="020B0604020202020204" pitchFamily="34" charset="0"/>
              </a:rPr>
              <a:t>OepnSSL</a:t>
            </a:r>
            <a:r>
              <a:rPr lang="en-US" sz="1600" b="1" dirty="0">
                <a:latin typeface="Arial" panose="020B0604020202020204" pitchFamily="34" charset="0"/>
                <a:cs typeface="Arial" panose="020B0604020202020204" pitchFamily="34" charset="0"/>
              </a:rPr>
              <a:t> 1.1.1k version (latest version)</a:t>
            </a:r>
          </a:p>
          <a:p>
            <a:pPr marL="285750" marR="0" lvl="0" indent="166688" algn="l" rtl="0">
              <a:lnSpc>
                <a:spcPct val="131250"/>
              </a:lnSpc>
              <a:spcBef>
                <a:spcPts val="0"/>
              </a:spcBef>
              <a:spcAft>
                <a:spcPts val="0"/>
              </a:spcAft>
              <a:buClr>
                <a:srgbClr val="000000"/>
              </a:buClr>
              <a:buSzPts val="1600"/>
              <a:buFont typeface="Wingdings" panose="05000000000000000000" pitchFamily="2" charset="2"/>
              <a:buChar char="ü"/>
            </a:pPr>
            <a:r>
              <a:rPr lang="en-US" sz="1600" b="1" i="0" u="none" strike="noStrike" cap="none" dirty="0">
                <a:solidFill>
                  <a:srgbClr val="000000"/>
                </a:solidFill>
                <a:latin typeface="Arial" panose="020B0604020202020204" pitchFamily="34" charset="0"/>
                <a:cs typeface="Arial" panose="020B0604020202020204" pitchFamily="34" charset="0"/>
                <a:sym typeface="Arial"/>
              </a:rPr>
              <a:t> Major changes between OpenSSL 1.1.1</a:t>
            </a:r>
            <a:r>
              <a:rPr lang="en-US" sz="1600" b="1" dirty="0">
                <a:latin typeface="Arial" panose="020B0604020202020204" pitchFamily="34" charset="0"/>
                <a:cs typeface="Arial" panose="020B0604020202020204" pitchFamily="34" charset="0"/>
              </a:rPr>
              <a:t>j and OpenSSL 1.1.1k</a:t>
            </a:r>
          </a:p>
          <a:p>
            <a:pPr marL="571500" lvl="2" indent="-31750">
              <a:lnSpc>
                <a:spcPct val="131250"/>
              </a:lnSpc>
              <a:buSzPts val="1600"/>
              <a:buFont typeface="Arial" panose="020B0604020202020204" pitchFamily="34" charset="0"/>
              <a:buChar char="•"/>
            </a:pP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Fixed a problem with verifying a certificate chain when using the X509_V_FLAG_X509_STRICT flag ([CVE-2021-3450])</a:t>
            </a:r>
          </a:p>
          <a:p>
            <a:pPr marL="571500" lvl="2" indent="-31750">
              <a:lnSpc>
                <a:spcPct val="131250"/>
              </a:lnSpc>
              <a:buSzPts val="1600"/>
              <a:buFont typeface="Arial" panose="020B0604020202020204" pitchFamily="34" charset="0"/>
              <a:buChar char="•"/>
            </a:pPr>
            <a:r>
              <a:rPr lang="en-US" sz="1600" dirty="0">
                <a:latin typeface="Arial" panose="020B0604020202020204" pitchFamily="34" charset="0"/>
                <a:cs typeface="Arial" panose="020B0604020202020204" pitchFamily="34" charset="0"/>
              </a:rPr>
              <a:t> Fixed an issue where an OpenSSL TLS server may crash if sent a maliciously crafted renegotiation </a:t>
            </a:r>
            <a:r>
              <a:rPr lang="en-US" sz="1600" dirty="0" err="1">
                <a:latin typeface="Arial" panose="020B0604020202020204" pitchFamily="34" charset="0"/>
                <a:cs typeface="Arial" panose="020B0604020202020204" pitchFamily="34" charset="0"/>
              </a:rPr>
              <a:t>ClientHello</a:t>
            </a:r>
            <a:r>
              <a:rPr lang="en-US" sz="1600" dirty="0">
                <a:latin typeface="Arial" panose="020B0604020202020204" pitchFamily="34" charset="0"/>
                <a:cs typeface="Arial" panose="020B0604020202020204" pitchFamily="34" charset="0"/>
              </a:rPr>
              <a:t> message from a client ([CVE-2021-3449])</a:t>
            </a:r>
            <a:endParaRPr lang="en-US" sz="160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0" name="그림 9"/>
          <p:cNvPicPr>
            <a:picLocks noChangeAspect="1"/>
          </p:cNvPicPr>
          <p:nvPr/>
        </p:nvPicPr>
        <p:blipFill>
          <a:blip r:embed="rId3"/>
          <a:stretch>
            <a:fillRect/>
          </a:stretch>
        </p:blipFill>
        <p:spPr>
          <a:xfrm>
            <a:off x="6966857" y="5420783"/>
            <a:ext cx="2017339" cy="917277"/>
          </a:xfrm>
          <a:prstGeom prst="rect">
            <a:avLst/>
          </a:prstGeom>
        </p:spPr>
      </p:pic>
    </p:spTree>
    <p:extLst>
      <p:ext uri="{BB962C8B-B14F-4D97-AF65-F5344CB8AC3E}">
        <p14:creationId xmlns:p14="http://schemas.microsoft.com/office/powerpoint/2010/main" val="3746226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43"/>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lvl="0">
              <a:buSzPts val="2000"/>
            </a:pPr>
            <a:r>
              <a:rPr lang="en-US" sz="2000" b="1" i="0" u="none" strike="noStrike" cap="none" dirty="0">
                <a:solidFill>
                  <a:srgbClr val="000000"/>
                </a:solidFill>
                <a:latin typeface="Arial" panose="020B0604020202020204" pitchFamily="34" charset="0"/>
                <a:cs typeface="Arial" panose="020B0604020202020204" pitchFamily="34" charset="0"/>
                <a:sym typeface="Arial"/>
              </a:rPr>
              <a:t>3. Test </a:t>
            </a:r>
            <a:r>
              <a:rPr lang="en-US" altLang="ko-KR" sz="2000" b="1" dirty="0">
                <a:latin typeface="Arial" panose="020B0604020202020204" pitchFamily="34" charset="0"/>
                <a:cs typeface="Arial" panose="020B0604020202020204" pitchFamily="34" charset="0"/>
              </a:rPr>
              <a:t>– Dynamic Analysis</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 name="Google Shape;32;p3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7F7F7F"/>
                </a:solidFill>
                <a:latin typeface="Arial"/>
                <a:ea typeface="Arial"/>
                <a:cs typeface="Arial"/>
                <a:sym typeface="Arial"/>
              </a:rPr>
              <a:t>Security Evaluation</a:t>
            </a:r>
            <a:endParaRPr sz="1800" b="0" i="0" u="none" strike="noStrike" cap="none" dirty="0">
              <a:solidFill>
                <a:srgbClr val="7F7F7F"/>
              </a:solidFill>
              <a:latin typeface="Arial"/>
              <a:ea typeface="Arial"/>
              <a:cs typeface="Arial"/>
              <a:sym typeface="Arial"/>
            </a:endParaRPr>
          </a:p>
        </p:txBody>
      </p:sp>
      <p:pic>
        <p:nvPicPr>
          <p:cNvPr id="4" name="Google Shape;146;p4"/>
          <p:cNvPicPr preferRelativeResize="0"/>
          <p:nvPr/>
        </p:nvPicPr>
        <p:blipFill rotWithShape="1">
          <a:blip r:embed="rId3">
            <a:alphaModFix/>
          </a:blip>
          <a:srcRect t="66867"/>
          <a:stretch/>
        </p:blipFill>
        <p:spPr>
          <a:xfrm>
            <a:off x="172420" y="4747970"/>
            <a:ext cx="6063122" cy="1511120"/>
          </a:xfrm>
          <a:prstGeom prst="rect">
            <a:avLst/>
          </a:prstGeom>
          <a:noFill/>
          <a:ln>
            <a:noFill/>
          </a:ln>
        </p:spPr>
      </p:pic>
      <p:pic>
        <p:nvPicPr>
          <p:cNvPr id="7" name="Google Shape;149;p4"/>
          <p:cNvPicPr preferRelativeResize="0"/>
          <p:nvPr/>
        </p:nvPicPr>
        <p:blipFill rotWithShape="1">
          <a:blip r:embed="rId4">
            <a:alphaModFix/>
          </a:blip>
          <a:srcRect/>
          <a:stretch/>
        </p:blipFill>
        <p:spPr>
          <a:xfrm>
            <a:off x="172420" y="1753307"/>
            <a:ext cx="9077325" cy="3028950"/>
          </a:xfrm>
          <a:prstGeom prst="rect">
            <a:avLst/>
          </a:prstGeom>
          <a:noFill/>
          <a:ln>
            <a:noFill/>
          </a:ln>
        </p:spPr>
      </p:pic>
      <p:sp>
        <p:nvSpPr>
          <p:cNvPr id="9" name="Google Shape;151;p4"/>
          <p:cNvSpPr/>
          <p:nvPr/>
        </p:nvSpPr>
        <p:spPr>
          <a:xfrm>
            <a:off x="1767102" y="5383062"/>
            <a:ext cx="4362094" cy="510733"/>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1" name="Google Shape;126;ge25dbbf9de_5_1"/>
          <p:cNvSpPr txBox="1"/>
          <p:nvPr/>
        </p:nvSpPr>
        <p:spPr>
          <a:xfrm>
            <a:off x="125740" y="652765"/>
            <a:ext cx="9117412" cy="1040276"/>
          </a:xfrm>
          <a:prstGeom prst="rect">
            <a:avLst/>
          </a:prstGeom>
          <a:noFill/>
          <a:ln>
            <a:noFill/>
          </a:ln>
        </p:spPr>
        <p:txBody>
          <a:bodyPr spcFirstLastPara="1" wrap="square" lIns="72000" tIns="36000" rIns="72000" bIns="36000" anchor="t" anchorCtr="0">
            <a:spAutoFit/>
          </a:bodyPr>
          <a:lstStyle/>
          <a:p>
            <a:pPr lvl="0">
              <a:lnSpc>
                <a:spcPct val="131250"/>
              </a:lnSpc>
              <a:buSzPts val="1600"/>
            </a:pPr>
            <a:r>
              <a:rPr lang="en-US" sz="1600" b="1" dirty="0"/>
              <a:t>Dynamic Analysis with ‘</a:t>
            </a:r>
            <a:r>
              <a:rPr lang="en-US" sz="1600" b="1" dirty="0" err="1"/>
              <a:t>ASan</a:t>
            </a:r>
            <a:r>
              <a:rPr lang="en-US" sz="1600" b="1" dirty="0"/>
              <a:t>’.</a:t>
            </a:r>
          </a:p>
          <a:p>
            <a:pPr marL="285750" lvl="0" indent="-285750">
              <a:lnSpc>
                <a:spcPct val="131250"/>
              </a:lnSpc>
              <a:buSzPts val="1600"/>
              <a:buFont typeface="Wingdings" panose="05000000000000000000" pitchFamily="2" charset="2"/>
              <a:buChar char="ü"/>
            </a:pPr>
            <a:r>
              <a:rPr lang="en-US" sz="1600" dirty="0"/>
              <a:t>‘Address Sanitizer’(</a:t>
            </a:r>
            <a:r>
              <a:rPr lang="en-US" sz="1600" dirty="0" err="1"/>
              <a:t>ASan</a:t>
            </a:r>
            <a:r>
              <a:rPr lang="en-US" sz="1600" dirty="0"/>
              <a:t>) can detect memory bugs</a:t>
            </a:r>
          </a:p>
          <a:p>
            <a:pPr marL="285750" lvl="0" indent="-285750">
              <a:lnSpc>
                <a:spcPct val="131250"/>
              </a:lnSpc>
              <a:buSzPts val="1600"/>
              <a:buFont typeface="Wingdings" panose="05000000000000000000" pitchFamily="2" charset="2"/>
              <a:buChar char="ü"/>
            </a:pPr>
            <a:r>
              <a:rPr lang="en-US" sz="1600" dirty="0"/>
              <a:t>No significant memory-caused crashes during </a:t>
            </a:r>
            <a:r>
              <a:rPr lang="en-US" sz="1600" dirty="0" err="1"/>
              <a:t>nomal</a:t>
            </a:r>
            <a:r>
              <a:rPr lang="en-US" sz="1600" dirty="0"/>
              <a:t> testing on server/client</a:t>
            </a:r>
          </a:p>
        </p:txBody>
      </p:sp>
    </p:spTree>
    <p:extLst>
      <p:ext uri="{BB962C8B-B14F-4D97-AF65-F5344CB8AC3E}">
        <p14:creationId xmlns:p14="http://schemas.microsoft.com/office/powerpoint/2010/main" val="1834418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43"/>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lvl="0">
              <a:buSzPts val="2000"/>
            </a:pPr>
            <a:r>
              <a:rPr lang="en-US" sz="2000" b="1" i="0" u="none" strike="noStrike" cap="none" dirty="0">
                <a:solidFill>
                  <a:srgbClr val="000000"/>
                </a:solidFill>
                <a:latin typeface="Arial" panose="020B0604020202020204" pitchFamily="34" charset="0"/>
                <a:cs typeface="Arial" panose="020B0604020202020204" pitchFamily="34" charset="0"/>
                <a:sym typeface="Arial"/>
              </a:rPr>
              <a:t>3. Test </a:t>
            </a:r>
            <a:r>
              <a:rPr lang="en-US" altLang="ko-KR" sz="2000" b="1" dirty="0">
                <a:latin typeface="Arial" panose="020B0604020202020204" pitchFamily="34" charset="0"/>
                <a:cs typeface="Arial" panose="020B0604020202020204" pitchFamily="34" charset="0"/>
              </a:rPr>
              <a:t>– Fuzz Test (AFL)</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 name="Google Shape;32;p3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7F7F7F"/>
                </a:solidFill>
                <a:latin typeface="Arial"/>
                <a:ea typeface="Arial"/>
                <a:cs typeface="Arial"/>
                <a:sym typeface="Arial"/>
              </a:rPr>
              <a:t>Security Evaluation</a:t>
            </a:r>
            <a:endParaRPr sz="1800" b="0" i="0" u="none" strike="noStrike" cap="none" dirty="0">
              <a:solidFill>
                <a:srgbClr val="7F7F7F"/>
              </a:solidFill>
              <a:latin typeface="Arial"/>
              <a:ea typeface="Arial"/>
              <a:cs typeface="Arial"/>
              <a:sym typeface="Arial"/>
            </a:endParaRPr>
          </a:p>
        </p:txBody>
      </p:sp>
      <p:sp>
        <p:nvSpPr>
          <p:cNvPr id="7" name="Google Shape;126;ge25dbbf9de_5_1"/>
          <p:cNvSpPr txBox="1"/>
          <p:nvPr/>
        </p:nvSpPr>
        <p:spPr>
          <a:xfrm>
            <a:off x="125740" y="652765"/>
            <a:ext cx="9117412" cy="2007848"/>
          </a:xfrm>
          <a:prstGeom prst="rect">
            <a:avLst/>
          </a:prstGeom>
          <a:noFill/>
          <a:ln>
            <a:noFill/>
          </a:ln>
        </p:spPr>
        <p:txBody>
          <a:bodyPr spcFirstLastPara="1" wrap="square" lIns="72000" tIns="36000" rIns="72000" bIns="36000" anchor="t" anchorCtr="0">
            <a:spAutoFit/>
          </a:bodyPr>
          <a:lstStyle/>
          <a:p>
            <a:pPr lvl="0">
              <a:lnSpc>
                <a:spcPct val="131250"/>
              </a:lnSpc>
              <a:buSzPts val="1600"/>
            </a:pPr>
            <a:r>
              <a:rPr lang="en-US" sz="1600" b="1" dirty="0"/>
              <a:t>Fuzz testing with ‘AFL’.</a:t>
            </a:r>
          </a:p>
          <a:p>
            <a:pPr marL="285750" indent="-285750">
              <a:lnSpc>
                <a:spcPct val="131250"/>
              </a:lnSpc>
              <a:buSzPts val="1600"/>
              <a:buFont typeface="Wingdings" panose="05000000000000000000" pitchFamily="2" charset="2"/>
              <a:buChar char="ü"/>
            </a:pPr>
            <a:r>
              <a:rPr lang="en-US" altLang="ko-KR" sz="1600" dirty="0"/>
              <a:t>Input validation is critical for security, so we performed AFL.</a:t>
            </a:r>
          </a:p>
          <a:p>
            <a:pPr marL="285750" indent="-285750">
              <a:lnSpc>
                <a:spcPct val="131250"/>
              </a:lnSpc>
              <a:buSzPts val="1600"/>
              <a:buFont typeface="Wingdings" panose="05000000000000000000" pitchFamily="2" charset="2"/>
              <a:buChar char="ü"/>
            </a:pPr>
            <a:r>
              <a:rPr lang="en-US" altLang="ko-KR" sz="1600" dirty="0"/>
              <a:t>The Server receives the port number and secure mode of operation from user.</a:t>
            </a:r>
          </a:p>
          <a:p>
            <a:pPr marL="285750" indent="-285750">
              <a:lnSpc>
                <a:spcPct val="131250"/>
              </a:lnSpc>
              <a:buSzPts val="1600"/>
              <a:buFont typeface="Wingdings" panose="05000000000000000000" pitchFamily="2" charset="2"/>
              <a:buChar char="ü"/>
            </a:pPr>
            <a:endParaRPr lang="en-US" altLang="ko-KR" sz="1600" dirty="0"/>
          </a:p>
          <a:p>
            <a:pPr marL="285750" indent="-285750">
              <a:lnSpc>
                <a:spcPct val="131250"/>
              </a:lnSpc>
              <a:buSzPts val="1600"/>
              <a:buFont typeface="Wingdings" panose="05000000000000000000" pitchFamily="2" charset="2"/>
              <a:buChar char="ü"/>
            </a:pPr>
            <a:endParaRPr lang="en-US" altLang="ko-KR" sz="1600" dirty="0"/>
          </a:p>
          <a:p>
            <a:pPr marL="285750" indent="-285750">
              <a:lnSpc>
                <a:spcPct val="131250"/>
              </a:lnSpc>
              <a:buSzPts val="1600"/>
              <a:buFont typeface="Wingdings" panose="05000000000000000000" pitchFamily="2" charset="2"/>
              <a:buChar char="ü"/>
            </a:pPr>
            <a:r>
              <a:rPr lang="en-US" altLang="ko-KR" sz="1600" dirty="0"/>
              <a:t>No Crashes, No hangs. But…</a:t>
            </a:r>
          </a:p>
        </p:txBody>
      </p:sp>
      <p:sp>
        <p:nvSpPr>
          <p:cNvPr id="9" name="Google Shape;25;p12"/>
          <p:cNvSpPr txBox="1"/>
          <p:nvPr/>
        </p:nvSpPr>
        <p:spPr>
          <a:xfrm>
            <a:off x="596587" y="1725379"/>
            <a:ext cx="8348629" cy="523220"/>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portNum</a:t>
            </a:r>
            <a:r>
              <a:rPr lang="en-US" sz="1400" b="0" i="0" u="none" strike="noStrike" cap="none" dirty="0">
                <a:solidFill>
                  <a:srgbClr val="000000"/>
                </a:solidFill>
                <a:latin typeface="Arial"/>
                <a:ea typeface="Arial"/>
                <a:cs typeface="Arial"/>
                <a:sym typeface="Arial"/>
              </a:rPr>
              <a:t> = </a:t>
            </a:r>
            <a:r>
              <a:rPr lang="en-US" sz="1400" b="0" i="0" u="none" strike="noStrike" cap="none" dirty="0" err="1">
                <a:solidFill>
                  <a:srgbClr val="FF0000"/>
                </a:solidFill>
                <a:latin typeface="Arial"/>
                <a:ea typeface="Arial"/>
                <a:cs typeface="Arial"/>
                <a:sym typeface="Arial"/>
              </a:rPr>
              <a:t>atoi</a:t>
            </a:r>
            <a:r>
              <a:rPr lang="en-US" sz="1400" b="0" i="0" u="none" strike="noStrike" cap="none" dirty="0">
                <a:solidFill>
                  <a:srgbClr val="FF0000"/>
                </a:solidFill>
                <a:latin typeface="Arial"/>
                <a:ea typeface="Arial"/>
                <a:cs typeface="Arial"/>
                <a:sym typeface="Arial"/>
              </a:rPr>
              <a:t>(</a:t>
            </a:r>
            <a:r>
              <a:rPr lang="en-US" sz="1400" b="0" i="0" u="none" strike="noStrike" cap="none" dirty="0" err="1">
                <a:solidFill>
                  <a:srgbClr val="FF0000"/>
                </a:solidFill>
                <a:latin typeface="Arial"/>
                <a:ea typeface="Arial"/>
                <a:cs typeface="Arial"/>
                <a:sym typeface="Arial"/>
              </a:rPr>
              <a:t>argv</a:t>
            </a:r>
            <a:r>
              <a:rPr lang="en-US" sz="1400" b="0" i="0" u="none" strike="noStrike" cap="none" dirty="0">
                <a:solidFill>
                  <a:srgbClr val="FF0000"/>
                </a:solidFill>
                <a:latin typeface="Arial"/>
                <a:ea typeface="Arial"/>
                <a:cs typeface="Arial"/>
                <a:sym typeface="Arial"/>
              </a:rPr>
              <a:t>[1])</a:t>
            </a:r>
            <a:r>
              <a:rPr lang="en-US" sz="1400" b="0" i="0" u="none" strike="noStrike" cap="none" dirty="0">
                <a:solidFill>
                  <a:srgbClr val="000000"/>
                </a:solidFill>
                <a:latin typeface="Arial"/>
                <a:ea typeface="Arial"/>
                <a:cs typeface="Arial"/>
                <a:sym typeface="Arial"/>
              </a:rPr>
              <a:t>; </a:t>
            </a: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if(!</a:t>
            </a:r>
            <a:r>
              <a:rPr lang="en-US" sz="1400" b="0" i="0" u="none" strike="noStrike" cap="none" dirty="0" err="1">
                <a:solidFill>
                  <a:srgbClr val="FF0000"/>
                </a:solidFill>
                <a:latin typeface="Arial"/>
                <a:ea typeface="Arial"/>
                <a:cs typeface="Arial"/>
                <a:sym typeface="Arial"/>
              </a:rPr>
              <a:t>strcmp</a:t>
            </a:r>
            <a:r>
              <a:rPr lang="en-US" sz="1400" b="0" i="0" u="none" strike="noStrike" cap="none" dirty="0">
                <a:solidFill>
                  <a:srgbClr val="FF0000"/>
                </a:solidFill>
                <a:latin typeface="Arial"/>
                <a:ea typeface="Arial"/>
                <a:cs typeface="Arial"/>
                <a:sym typeface="Arial"/>
              </a:rPr>
              <a:t>(</a:t>
            </a:r>
            <a:r>
              <a:rPr lang="en-US" sz="1400" b="0" i="0" u="none" strike="noStrike" cap="none" dirty="0" err="1">
                <a:solidFill>
                  <a:srgbClr val="FF0000"/>
                </a:solidFill>
                <a:latin typeface="Arial"/>
                <a:ea typeface="Arial"/>
                <a:cs typeface="Arial"/>
                <a:sym typeface="Arial"/>
              </a:rPr>
              <a:t>argv</a:t>
            </a:r>
            <a:r>
              <a:rPr lang="en-US" sz="1400" b="0" i="0" u="none" strike="noStrike" cap="none" dirty="0">
                <a:solidFill>
                  <a:srgbClr val="FF0000"/>
                </a:solidFill>
                <a:latin typeface="Arial"/>
                <a:ea typeface="Arial"/>
                <a:cs typeface="Arial"/>
                <a:sym typeface="Arial"/>
              </a:rPr>
              <a:t>[2]</a:t>
            </a:r>
            <a:r>
              <a:rPr lang="en-US" sz="1400" b="0" i="0" u="none" strike="noStrike" cap="none" dirty="0">
                <a:solidFill>
                  <a:srgbClr val="000000"/>
                </a:solidFill>
                <a:latin typeface="Arial"/>
                <a:ea typeface="Arial"/>
                <a:cs typeface="Arial"/>
                <a:sym typeface="Arial"/>
              </a:rPr>
              <a:t>, "0")) </a:t>
            </a:r>
            <a:r>
              <a:rPr lang="en-US" sz="1400" b="0" i="0" u="none" strike="noStrike" cap="none" dirty="0" err="1">
                <a:solidFill>
                  <a:srgbClr val="000000"/>
                </a:solidFill>
                <a:latin typeface="Arial"/>
                <a:ea typeface="Arial"/>
                <a:cs typeface="Arial"/>
                <a:sym typeface="Arial"/>
              </a:rPr>
              <a:t>bSecureMode</a:t>
            </a:r>
            <a:r>
              <a:rPr lang="en-US" sz="1400" b="0" i="0" u="none" strike="noStrike" cap="none" dirty="0">
                <a:solidFill>
                  <a:srgbClr val="000000"/>
                </a:solidFill>
                <a:latin typeface="Arial"/>
                <a:ea typeface="Arial"/>
                <a:cs typeface="Arial"/>
                <a:sym typeface="Arial"/>
              </a:rPr>
              <a:t> = false;</a:t>
            </a:r>
            <a:endParaRPr sz="1400" b="0" i="0" u="none" strike="noStrike" cap="none" dirty="0">
              <a:solidFill>
                <a:srgbClr val="000000"/>
              </a:solidFill>
              <a:latin typeface="Arial"/>
              <a:ea typeface="Arial"/>
              <a:cs typeface="Arial"/>
              <a:sym typeface="Arial"/>
            </a:endParaRPr>
          </a:p>
        </p:txBody>
      </p:sp>
      <p:pic>
        <p:nvPicPr>
          <p:cNvPr id="10" name="Google Shape;22;p12"/>
          <p:cNvPicPr preferRelativeResize="0"/>
          <p:nvPr/>
        </p:nvPicPr>
        <p:blipFill rotWithShape="1">
          <a:blip r:embed="rId3">
            <a:alphaModFix/>
          </a:blip>
          <a:srcRect/>
          <a:stretch/>
        </p:blipFill>
        <p:spPr>
          <a:xfrm>
            <a:off x="596587" y="2694863"/>
            <a:ext cx="5207865" cy="3625895"/>
          </a:xfrm>
          <a:prstGeom prst="rect">
            <a:avLst/>
          </a:prstGeom>
          <a:noFill/>
          <a:ln>
            <a:noFill/>
          </a:ln>
        </p:spPr>
      </p:pic>
      <p:sp>
        <p:nvSpPr>
          <p:cNvPr id="11" name="Google Shape;151;p4"/>
          <p:cNvSpPr/>
          <p:nvPr/>
        </p:nvSpPr>
        <p:spPr>
          <a:xfrm>
            <a:off x="4256806" y="3673446"/>
            <a:ext cx="1374450" cy="373453"/>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4" name="Google Shape;177;p12">
            <a:extLst>
              <a:ext uri="{FF2B5EF4-FFF2-40B4-BE49-F238E27FC236}">
                <a16:creationId xmlns:a16="http://schemas.microsoft.com/office/drawing/2014/main" xmlns="" id="{C4122E3C-A35F-4535-9E82-2C70B3370C4A}"/>
              </a:ext>
            </a:extLst>
          </p:cNvPr>
          <p:cNvSpPr txBox="1"/>
          <p:nvPr/>
        </p:nvSpPr>
        <p:spPr>
          <a:xfrm>
            <a:off x="6733721" y="3648363"/>
            <a:ext cx="2557754" cy="1483859"/>
          </a:xfrm>
          <a:prstGeom prst="rect">
            <a:avLst/>
          </a:prstGeom>
          <a:noFill/>
          <a:ln>
            <a:noFill/>
          </a:ln>
        </p:spPr>
        <p:txBody>
          <a:bodyPr spcFirstLastPara="1" wrap="square" lIns="72000" tIns="36000" rIns="72000" bIns="36000" anchor="t" anchorCtr="0">
            <a:spAutoFit/>
          </a:bodyPr>
          <a:lstStyle/>
          <a:p>
            <a:pPr marL="0" marR="0" lvl="0" indent="0" algn="l" rtl="0">
              <a:lnSpc>
                <a:spcPct val="131250"/>
              </a:lnSpc>
              <a:spcBef>
                <a:spcPts val="0"/>
              </a:spcBef>
              <a:spcAft>
                <a:spcPts val="0"/>
              </a:spcAft>
              <a:buNone/>
            </a:pPr>
            <a:r>
              <a:rPr lang="en-US" sz="1000" b="1" i="0" u="none" strike="noStrike" cap="none" dirty="0">
                <a:solidFill>
                  <a:srgbClr val="000000"/>
                </a:solidFill>
                <a:ea typeface="Arial"/>
                <a:cs typeface="Arial"/>
                <a:sym typeface="Arial"/>
              </a:rPr>
              <a:t>ERR34-C. Detect errors when converting a string to a number</a:t>
            </a:r>
            <a:endParaRPr lang="en-US" sz="1000" b="0" i="0" u="none" strike="noStrike" cap="none" dirty="0">
              <a:solidFill>
                <a:srgbClr val="000000"/>
              </a:solidFill>
              <a:ea typeface="Arial"/>
              <a:cs typeface="Arial"/>
              <a:sym typeface="Arial"/>
            </a:endParaRPr>
          </a:p>
          <a:p>
            <a:pPr marL="0" marR="0" lvl="0" indent="0" algn="l" rtl="0">
              <a:lnSpc>
                <a:spcPct val="131250"/>
              </a:lnSpc>
              <a:spcBef>
                <a:spcPts val="0"/>
              </a:spcBef>
              <a:spcAft>
                <a:spcPts val="0"/>
              </a:spcAft>
              <a:buNone/>
            </a:pPr>
            <a:r>
              <a:rPr lang="en-US" sz="1000" b="0" i="0" u="none" strike="noStrike" cap="none" dirty="0">
                <a:solidFill>
                  <a:srgbClr val="000000"/>
                </a:solidFill>
                <a:ea typeface="Arial"/>
                <a:cs typeface="Arial"/>
                <a:sym typeface="Arial"/>
              </a:rPr>
              <a:t>Use one of the C Standard Library </a:t>
            </a:r>
            <a:r>
              <a:rPr lang="en-US" sz="1000" b="0" i="0" u="none" strike="noStrike" cap="none" dirty="0" err="1">
                <a:solidFill>
                  <a:srgbClr val="000000"/>
                </a:solidFill>
                <a:ea typeface="Arial"/>
                <a:cs typeface="Arial"/>
                <a:sym typeface="Arial"/>
              </a:rPr>
              <a:t>strto</a:t>
            </a:r>
            <a:r>
              <a:rPr lang="en-US" sz="1000" b="0" i="0" u="none" strike="noStrike" cap="none" dirty="0">
                <a:solidFill>
                  <a:srgbClr val="000000"/>
                </a:solidFill>
                <a:ea typeface="Arial"/>
                <a:cs typeface="Arial"/>
                <a:sym typeface="Arial"/>
              </a:rPr>
              <a:t>*() functions to parse an integer or floating-point number from a string. These functions provide more robust error handling than alternative solutions.</a:t>
            </a:r>
          </a:p>
        </p:txBody>
      </p:sp>
      <p:sp>
        <p:nvSpPr>
          <p:cNvPr id="15" name="Google Shape;177;p12">
            <a:extLst>
              <a:ext uri="{FF2B5EF4-FFF2-40B4-BE49-F238E27FC236}">
                <a16:creationId xmlns:a16="http://schemas.microsoft.com/office/drawing/2014/main" xmlns="" id="{A24493CF-6065-405F-9B75-3DAEC1C453A8}"/>
              </a:ext>
            </a:extLst>
          </p:cNvPr>
          <p:cNvSpPr txBox="1"/>
          <p:nvPr/>
        </p:nvSpPr>
        <p:spPr>
          <a:xfrm>
            <a:off x="6733723" y="3046916"/>
            <a:ext cx="2176562" cy="274297"/>
          </a:xfrm>
          <a:prstGeom prst="rect">
            <a:avLst/>
          </a:prstGeom>
          <a:solidFill>
            <a:srgbClr val="FFCC66"/>
          </a:solidFill>
          <a:ln>
            <a:noFill/>
          </a:ln>
        </p:spPr>
        <p:txBody>
          <a:bodyPr spcFirstLastPara="1" wrap="square" lIns="72000" tIns="36000" rIns="72000" bIns="36000" anchor="t" anchorCtr="0">
            <a:spAutoFit/>
          </a:bodyPr>
          <a:lstStyle/>
          <a:p>
            <a:pPr marL="0" marR="0" lvl="0" indent="0" algn="ctr" rtl="0">
              <a:lnSpc>
                <a:spcPct val="131250"/>
              </a:lnSpc>
              <a:spcBef>
                <a:spcPts val="0"/>
              </a:spcBef>
              <a:spcAft>
                <a:spcPts val="0"/>
              </a:spcAft>
              <a:buNone/>
            </a:pPr>
            <a:r>
              <a:rPr lang="en-US" sz="1000" b="1" i="0" u="none" strike="noStrike" cap="none" dirty="0">
                <a:solidFill>
                  <a:schemeClr val="tx1"/>
                </a:solidFill>
                <a:ea typeface="Arial"/>
                <a:cs typeface="Arial"/>
                <a:sym typeface="Arial"/>
              </a:rPr>
              <a:t>SEI CERT C Coding Standard</a:t>
            </a:r>
            <a:endParaRPr lang="en-US" sz="1000" b="0" i="0" u="none" strike="noStrike" cap="none" dirty="0">
              <a:solidFill>
                <a:schemeClr val="tx1"/>
              </a:solidFill>
              <a:ea typeface="Arial"/>
              <a:cs typeface="Arial"/>
              <a:sym typeface="Arial"/>
            </a:endParaRPr>
          </a:p>
        </p:txBody>
      </p:sp>
      <p:sp>
        <p:nvSpPr>
          <p:cNvPr id="16" name="Google Shape;177;p12">
            <a:extLst>
              <a:ext uri="{FF2B5EF4-FFF2-40B4-BE49-F238E27FC236}">
                <a16:creationId xmlns:a16="http://schemas.microsoft.com/office/drawing/2014/main" xmlns="" id="{FBC7C54C-E29A-46C0-B0C4-35D1FBB7F590}"/>
              </a:ext>
            </a:extLst>
          </p:cNvPr>
          <p:cNvSpPr txBox="1"/>
          <p:nvPr/>
        </p:nvSpPr>
        <p:spPr>
          <a:xfrm>
            <a:off x="6733722" y="3337854"/>
            <a:ext cx="2335587" cy="274297"/>
          </a:xfrm>
          <a:prstGeom prst="rect">
            <a:avLst/>
          </a:prstGeom>
          <a:noFill/>
          <a:ln>
            <a:noFill/>
          </a:ln>
        </p:spPr>
        <p:txBody>
          <a:bodyPr spcFirstLastPara="1" wrap="square" lIns="72000" tIns="36000" rIns="72000" bIns="36000" anchor="t" anchorCtr="0">
            <a:spAutoFit/>
          </a:bodyPr>
          <a:lstStyle/>
          <a:p>
            <a:pPr marL="0" marR="0" lvl="0" indent="0" algn="l" rtl="0">
              <a:lnSpc>
                <a:spcPct val="131250"/>
              </a:lnSpc>
              <a:spcBef>
                <a:spcPts val="0"/>
              </a:spcBef>
              <a:spcAft>
                <a:spcPts val="0"/>
              </a:spcAft>
              <a:buNone/>
            </a:pPr>
            <a:r>
              <a:rPr lang="en-US" altLang="ko-KR" sz="1000" b="1" dirty="0">
                <a:latin typeface="Arial" panose="020B0604020202020204" pitchFamily="34" charset="0"/>
                <a:cs typeface="Arial" panose="020B0604020202020204" pitchFamily="34" charset="0"/>
              </a:rPr>
              <a:t>Use </a:t>
            </a:r>
            <a:r>
              <a:rPr lang="en-US" altLang="ko-KR" sz="1000" b="1" i="1" dirty="0" err="1">
                <a:latin typeface="Arial" panose="020B0604020202020204" pitchFamily="34" charset="0"/>
                <a:cs typeface="Arial" panose="020B0604020202020204" pitchFamily="34" charset="0"/>
              </a:rPr>
              <a:t>strtol</a:t>
            </a:r>
            <a:r>
              <a:rPr lang="en-US" altLang="ko-KR" sz="1000" b="1" i="1" dirty="0">
                <a:latin typeface="Arial" panose="020B0604020202020204" pitchFamily="34" charset="0"/>
                <a:cs typeface="Arial" panose="020B0604020202020204" pitchFamily="34" charset="0"/>
              </a:rPr>
              <a:t>()</a:t>
            </a:r>
            <a:r>
              <a:rPr lang="en-US" altLang="ko-KR" sz="1000" b="1" dirty="0">
                <a:latin typeface="Arial" panose="020B0604020202020204" pitchFamily="34" charset="0"/>
                <a:cs typeface="Arial" panose="020B0604020202020204" pitchFamily="34" charset="0"/>
              </a:rPr>
              <a:t> instead of </a:t>
            </a:r>
            <a:r>
              <a:rPr lang="en-US" altLang="ko-KR" sz="1000" b="1" i="1" dirty="0" err="1">
                <a:latin typeface="Arial" panose="020B0604020202020204" pitchFamily="34" charset="0"/>
                <a:cs typeface="Arial" panose="020B0604020202020204" pitchFamily="34" charset="0"/>
              </a:rPr>
              <a:t>atoi</a:t>
            </a:r>
            <a:r>
              <a:rPr lang="en-US" altLang="ko-KR" sz="1000" b="1" i="1" dirty="0">
                <a:latin typeface="Arial" panose="020B0604020202020204" pitchFamily="34" charset="0"/>
                <a:cs typeface="Arial" panose="020B0604020202020204" pitchFamily="34" charset="0"/>
              </a:rPr>
              <a:t>()</a:t>
            </a:r>
            <a:endParaRPr lang="en-US" sz="10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3845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43"/>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lvl="0">
              <a:buSzPts val="2000"/>
            </a:pPr>
            <a:r>
              <a:rPr lang="en-US" sz="2000" b="1" i="0" u="none" strike="noStrike" cap="none" dirty="0">
                <a:solidFill>
                  <a:srgbClr val="000000"/>
                </a:solidFill>
                <a:latin typeface="Arial" panose="020B0604020202020204" pitchFamily="34" charset="0"/>
                <a:cs typeface="Arial" panose="020B0604020202020204" pitchFamily="34" charset="0"/>
                <a:sym typeface="Arial"/>
              </a:rPr>
              <a:t>3. Test </a:t>
            </a:r>
            <a:r>
              <a:rPr lang="en-US" altLang="ko-KR" sz="2000" b="1" dirty="0">
                <a:latin typeface="Arial" panose="020B0604020202020204" pitchFamily="34" charset="0"/>
                <a:cs typeface="Arial" panose="020B0604020202020204" pitchFamily="34" charset="0"/>
              </a:rPr>
              <a:t>– Fuzz Test (Manual Fuzz)</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 name="Google Shape;32;p3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7F7F7F"/>
                </a:solidFill>
                <a:latin typeface="Arial"/>
                <a:ea typeface="Arial"/>
                <a:cs typeface="Arial"/>
                <a:sym typeface="Arial"/>
              </a:rPr>
              <a:t>Security Evaluation</a:t>
            </a:r>
            <a:endParaRPr sz="1800" b="0" i="0" u="none" strike="noStrike" cap="none" dirty="0">
              <a:solidFill>
                <a:srgbClr val="7F7F7F"/>
              </a:solidFill>
              <a:latin typeface="Arial"/>
              <a:ea typeface="Arial"/>
              <a:cs typeface="Arial"/>
              <a:sym typeface="Arial"/>
            </a:endParaRPr>
          </a:p>
        </p:txBody>
      </p:sp>
      <p:pic>
        <p:nvPicPr>
          <p:cNvPr id="12" name="Google Shape;159;p5"/>
          <p:cNvPicPr preferRelativeResize="0"/>
          <p:nvPr/>
        </p:nvPicPr>
        <p:blipFill rotWithShape="1">
          <a:blip r:embed="rId3">
            <a:alphaModFix/>
          </a:blip>
          <a:srcRect/>
          <a:stretch/>
        </p:blipFill>
        <p:spPr>
          <a:xfrm>
            <a:off x="177552" y="2006139"/>
            <a:ext cx="9606708" cy="301269"/>
          </a:xfrm>
          <a:prstGeom prst="rect">
            <a:avLst/>
          </a:prstGeom>
          <a:noFill/>
          <a:ln>
            <a:noFill/>
          </a:ln>
        </p:spPr>
      </p:pic>
      <p:pic>
        <p:nvPicPr>
          <p:cNvPr id="13" name="Google Shape;160;p5"/>
          <p:cNvPicPr preferRelativeResize="0"/>
          <p:nvPr/>
        </p:nvPicPr>
        <p:blipFill rotWithShape="1">
          <a:blip r:embed="rId4">
            <a:alphaModFix/>
          </a:blip>
          <a:srcRect/>
          <a:stretch/>
        </p:blipFill>
        <p:spPr>
          <a:xfrm>
            <a:off x="177552" y="2636594"/>
            <a:ext cx="9517932" cy="1438275"/>
          </a:xfrm>
          <a:prstGeom prst="rect">
            <a:avLst/>
          </a:prstGeom>
          <a:noFill/>
          <a:ln>
            <a:noFill/>
          </a:ln>
        </p:spPr>
      </p:pic>
      <p:sp>
        <p:nvSpPr>
          <p:cNvPr id="8" name="Google Shape;148;p4"/>
          <p:cNvSpPr txBox="1"/>
          <p:nvPr/>
        </p:nvSpPr>
        <p:spPr>
          <a:xfrm>
            <a:off x="177552" y="1690665"/>
            <a:ext cx="9077258" cy="307736"/>
          </a:xfrm>
          <a:prstGeom prst="rect">
            <a:avLst/>
          </a:prstGeom>
          <a:noFill/>
          <a:ln>
            <a:noFill/>
          </a:ln>
        </p:spPr>
        <p:txBody>
          <a:bodyPr spcFirstLastPara="1" wrap="square" lIns="91425" tIns="45700" rIns="91425" bIns="45700" anchor="t" anchorCtr="0">
            <a:spAutoFit/>
          </a:bodyPr>
          <a:lstStyle/>
          <a:p>
            <a:pPr>
              <a:buSzPts val="1400"/>
            </a:pPr>
            <a:r>
              <a:rPr lang="en-US" altLang="ko-KR" dirty="0"/>
              <a:t>&lt;just Modify Image file name&gt;</a:t>
            </a:r>
          </a:p>
        </p:txBody>
      </p:sp>
      <p:sp>
        <p:nvSpPr>
          <p:cNvPr id="9" name="Google Shape;148;p4"/>
          <p:cNvSpPr txBox="1"/>
          <p:nvPr/>
        </p:nvSpPr>
        <p:spPr>
          <a:xfrm>
            <a:off x="177552" y="2296596"/>
            <a:ext cx="9077258" cy="307736"/>
          </a:xfrm>
          <a:prstGeom prst="rect">
            <a:avLst/>
          </a:prstGeom>
          <a:noFill/>
          <a:ln>
            <a:noFill/>
          </a:ln>
        </p:spPr>
        <p:txBody>
          <a:bodyPr spcFirstLastPara="1" wrap="square" lIns="91425" tIns="45700" rIns="91425" bIns="45700" anchor="t" anchorCtr="0">
            <a:spAutoFit/>
          </a:bodyPr>
          <a:lstStyle/>
          <a:p>
            <a:pPr>
              <a:buSzPts val="1400"/>
            </a:pPr>
            <a:r>
              <a:rPr lang="en-US" altLang="ko-KR" dirty="0"/>
              <a:t>&lt;Run Server&gt;</a:t>
            </a:r>
          </a:p>
        </p:txBody>
      </p:sp>
      <p:sp>
        <p:nvSpPr>
          <p:cNvPr id="10" name="Google Shape;148;p4"/>
          <p:cNvSpPr txBox="1"/>
          <p:nvPr/>
        </p:nvSpPr>
        <p:spPr>
          <a:xfrm>
            <a:off x="1041420" y="4107131"/>
            <a:ext cx="6562725" cy="307736"/>
          </a:xfrm>
          <a:prstGeom prst="rect">
            <a:avLst/>
          </a:prstGeom>
          <a:noFill/>
          <a:ln>
            <a:noFill/>
          </a:ln>
        </p:spPr>
        <p:txBody>
          <a:bodyPr spcFirstLastPara="1" wrap="square" lIns="91425" tIns="45700" rIns="91425" bIns="45700" anchor="t" anchorCtr="0">
            <a:spAutoFit/>
          </a:bodyPr>
          <a:lstStyle/>
          <a:p>
            <a:pPr>
              <a:buSzPts val="1400"/>
            </a:pPr>
            <a:r>
              <a:rPr lang="en-US" altLang="ko-KR" dirty="0"/>
              <a:t>&lt;Result&gt;</a:t>
            </a:r>
          </a:p>
        </p:txBody>
      </p:sp>
      <p:sp>
        <p:nvSpPr>
          <p:cNvPr id="16" name="Google Shape;126;ge25dbbf9de_5_1"/>
          <p:cNvSpPr txBox="1"/>
          <p:nvPr/>
        </p:nvSpPr>
        <p:spPr>
          <a:xfrm>
            <a:off x="125740" y="652765"/>
            <a:ext cx="9117412" cy="1040276"/>
          </a:xfrm>
          <a:prstGeom prst="rect">
            <a:avLst/>
          </a:prstGeom>
          <a:noFill/>
          <a:ln>
            <a:noFill/>
          </a:ln>
        </p:spPr>
        <p:txBody>
          <a:bodyPr spcFirstLastPara="1" wrap="square" lIns="72000" tIns="36000" rIns="72000" bIns="36000" anchor="t" anchorCtr="0">
            <a:spAutoFit/>
          </a:bodyPr>
          <a:lstStyle/>
          <a:p>
            <a:pPr lvl="0">
              <a:lnSpc>
                <a:spcPct val="131250"/>
              </a:lnSpc>
              <a:buSzPts val="1600"/>
            </a:pPr>
            <a:r>
              <a:rPr lang="en-US" sz="1600" b="1" dirty="0"/>
              <a:t>Fuzz testing with ‘Tampering’.</a:t>
            </a:r>
          </a:p>
          <a:p>
            <a:pPr marL="285750" lvl="0" indent="-285750">
              <a:lnSpc>
                <a:spcPct val="131250"/>
              </a:lnSpc>
              <a:buSzPts val="1600"/>
              <a:buFont typeface="Wingdings" panose="05000000000000000000" pitchFamily="2" charset="2"/>
              <a:buChar char="ü"/>
            </a:pPr>
            <a:r>
              <a:rPr lang="en-US" sz="1600" dirty="0"/>
              <a:t>The tampered data caused not only errors but also memory leaks.</a:t>
            </a:r>
          </a:p>
          <a:p>
            <a:pPr marL="285750" indent="-285750">
              <a:lnSpc>
                <a:spcPct val="131250"/>
              </a:lnSpc>
              <a:buSzPts val="1600"/>
              <a:buFont typeface="Wingdings" panose="05000000000000000000" pitchFamily="2" charset="2"/>
              <a:buChar char="ü"/>
            </a:pPr>
            <a:r>
              <a:rPr lang="en-US" altLang="ko-KR" sz="1600" dirty="0"/>
              <a:t>Error handling have to consider Memory leaks.</a:t>
            </a:r>
            <a:endParaRPr lang="ko-KR" altLang="ko-KR" sz="1600"/>
          </a:p>
        </p:txBody>
      </p:sp>
      <p:pic>
        <p:nvPicPr>
          <p:cNvPr id="2" name="그림 1"/>
          <p:cNvPicPr>
            <a:picLocks noChangeAspect="1"/>
          </p:cNvPicPr>
          <p:nvPr/>
        </p:nvPicPr>
        <p:blipFill>
          <a:blip r:embed="rId5"/>
          <a:stretch>
            <a:fillRect/>
          </a:stretch>
        </p:blipFill>
        <p:spPr>
          <a:xfrm>
            <a:off x="928868" y="4462160"/>
            <a:ext cx="6562725" cy="1743075"/>
          </a:xfrm>
          <a:prstGeom prst="rect">
            <a:avLst/>
          </a:prstGeom>
        </p:spPr>
      </p:pic>
      <p:sp>
        <p:nvSpPr>
          <p:cNvPr id="14" name="Google Shape;151;p4"/>
          <p:cNvSpPr/>
          <p:nvPr/>
        </p:nvSpPr>
        <p:spPr>
          <a:xfrm>
            <a:off x="1041419" y="5301881"/>
            <a:ext cx="3235343" cy="228601"/>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8" name="화살표: 오른쪽 19">
            <a:extLst>
              <a:ext uri="{FF2B5EF4-FFF2-40B4-BE49-F238E27FC236}">
                <a16:creationId xmlns:a16="http://schemas.microsoft.com/office/drawing/2014/main" xmlns="" id="{4474E6D1-5D3A-49C4-A708-FE2FE9E03660}"/>
              </a:ext>
            </a:extLst>
          </p:cNvPr>
          <p:cNvSpPr/>
          <p:nvPr/>
        </p:nvSpPr>
        <p:spPr>
          <a:xfrm>
            <a:off x="244455" y="4831159"/>
            <a:ext cx="463357" cy="94144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말풍선: 모서리가 둥근 사각형 2">
            <a:extLst>
              <a:ext uri="{FF2B5EF4-FFF2-40B4-BE49-F238E27FC236}">
                <a16:creationId xmlns:a16="http://schemas.microsoft.com/office/drawing/2014/main" xmlns="" id="{1D562885-1983-49CC-A87F-12B6C61FA78C}"/>
              </a:ext>
            </a:extLst>
          </p:cNvPr>
          <p:cNvSpPr/>
          <p:nvPr/>
        </p:nvSpPr>
        <p:spPr>
          <a:xfrm>
            <a:off x="7699957" y="4694504"/>
            <a:ext cx="1961967" cy="1278385"/>
          </a:xfrm>
          <a:prstGeom prst="wedgeRoundRectCallout">
            <a:avLst>
              <a:gd name="adj1" fmla="val -58279"/>
              <a:gd name="adj2" fmla="val -30542"/>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r>
              <a:rPr lang="en-US" altLang="ko-KR" sz="1000" b="1" dirty="0"/>
              <a:t>1. service dead due to decryption fail</a:t>
            </a:r>
          </a:p>
          <a:p>
            <a:pPr marL="228600" indent="-228600">
              <a:buAutoNum type="arabicPeriod"/>
            </a:pPr>
            <a:endParaRPr lang="en-US" altLang="ko-KR" sz="1000" b="1" dirty="0"/>
          </a:p>
          <a:p>
            <a:r>
              <a:rPr lang="en-US" altLang="ko-KR" sz="1000" b="1" dirty="0"/>
              <a:t>2. service doesn`t free memory when exception occurred</a:t>
            </a:r>
            <a:endParaRPr lang="ko-KR" altLang="en-US" sz="1000" b="1" dirty="0"/>
          </a:p>
        </p:txBody>
      </p:sp>
    </p:spTree>
    <p:extLst>
      <p:ext uri="{BB962C8B-B14F-4D97-AF65-F5344CB8AC3E}">
        <p14:creationId xmlns:p14="http://schemas.microsoft.com/office/powerpoint/2010/main" val="23855578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4"/>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r>
              <a:rPr lang="en-US" sz="2000" b="1" dirty="0"/>
              <a:t>3. Test – Forensic Test</a:t>
            </a:r>
            <a:endParaRPr sz="2000" b="1" dirty="0"/>
          </a:p>
        </p:txBody>
      </p:sp>
      <p:sp>
        <p:nvSpPr>
          <p:cNvPr id="197" name="Google Shape;197;p14"/>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algn="r">
              <a:buSzPts val="1800"/>
            </a:pPr>
            <a:r>
              <a:rPr lang="en-US" sz="1800">
                <a:solidFill>
                  <a:srgbClr val="7F7F7F"/>
                </a:solidFill>
              </a:rPr>
              <a:t>Security Evaluation</a:t>
            </a:r>
            <a:endParaRPr sz="1800">
              <a:solidFill>
                <a:srgbClr val="7F7F7F"/>
              </a:solidFill>
            </a:endParaRPr>
          </a:p>
        </p:txBody>
      </p:sp>
      <p:sp>
        <p:nvSpPr>
          <p:cNvPr id="200" name="Google Shape;200;p14"/>
          <p:cNvSpPr txBox="1"/>
          <p:nvPr/>
        </p:nvSpPr>
        <p:spPr>
          <a:xfrm>
            <a:off x="125740" y="652765"/>
            <a:ext cx="9117300" cy="1040276"/>
          </a:xfrm>
          <a:prstGeom prst="rect">
            <a:avLst/>
          </a:prstGeom>
          <a:noFill/>
          <a:ln>
            <a:noFill/>
          </a:ln>
        </p:spPr>
        <p:txBody>
          <a:bodyPr spcFirstLastPara="1" wrap="square" lIns="72000" tIns="36000" rIns="72000" bIns="36000" anchor="t" anchorCtr="0">
            <a:spAutoFit/>
          </a:bodyPr>
          <a:lstStyle/>
          <a:p>
            <a:pPr>
              <a:lnSpc>
                <a:spcPct val="131250"/>
              </a:lnSpc>
            </a:pPr>
            <a:r>
              <a:rPr lang="en-US" sz="1600" b="1" dirty="0"/>
              <a:t>Full Memory Dump in Server</a:t>
            </a:r>
            <a:endParaRPr dirty="0"/>
          </a:p>
          <a:p>
            <a:pPr marL="285750" indent="-285750">
              <a:lnSpc>
                <a:spcPct val="131250"/>
              </a:lnSpc>
              <a:buSzPts val="1600"/>
              <a:buFont typeface="Arial"/>
              <a:buChar char="✔"/>
            </a:pPr>
            <a:r>
              <a:rPr lang="en-US" sz="1600" dirty="0">
                <a:highlight>
                  <a:srgbClr val="FDFDFD"/>
                </a:highlight>
              </a:rPr>
              <a:t>Full physical memory dump and analysis</a:t>
            </a:r>
          </a:p>
          <a:p>
            <a:pPr marL="285750" indent="-285750">
              <a:lnSpc>
                <a:spcPct val="131250"/>
              </a:lnSpc>
              <a:buSzPts val="1600"/>
              <a:buFont typeface="Arial"/>
              <a:buChar char="✔"/>
            </a:pPr>
            <a:r>
              <a:rPr lang="en-US" sz="1600" dirty="0">
                <a:highlight>
                  <a:srgbClr val="FDFDFD"/>
                </a:highlight>
              </a:rPr>
              <a:t>Found some credential data in memory (passphrase, user name) </a:t>
            </a:r>
            <a:endParaRPr sz="1600" dirty="0"/>
          </a:p>
        </p:txBody>
      </p:sp>
      <p:sp>
        <p:nvSpPr>
          <p:cNvPr id="4" name="TextBox 3">
            <a:extLst>
              <a:ext uri="{FF2B5EF4-FFF2-40B4-BE49-F238E27FC236}">
                <a16:creationId xmlns:a16="http://schemas.microsoft.com/office/drawing/2014/main" xmlns="" id="{764709F9-EE58-4B35-8D71-A47187F1C654}"/>
              </a:ext>
            </a:extLst>
          </p:cNvPr>
          <p:cNvSpPr txBox="1"/>
          <p:nvPr/>
        </p:nvSpPr>
        <p:spPr>
          <a:xfrm>
            <a:off x="125740" y="1829193"/>
            <a:ext cx="7776488" cy="2031325"/>
          </a:xfrm>
          <a:prstGeom prst="rect">
            <a:avLst/>
          </a:prstGeom>
          <a:noFill/>
        </p:spPr>
        <p:txBody>
          <a:bodyPr wrap="none" rtlCol="0">
            <a:spAutoFit/>
          </a:bodyPr>
          <a:lstStyle/>
          <a:p>
            <a:r>
              <a:rPr lang="en-US" altLang="ko-KR" b="1" dirty="0"/>
              <a:t>Memory dump using </a:t>
            </a:r>
            <a:r>
              <a:rPr lang="en-US" altLang="ko-KR" b="1" dirty="0" err="1"/>
              <a:t>LiME</a:t>
            </a:r>
            <a:r>
              <a:rPr lang="en-US" altLang="ko-KR" b="1" dirty="0"/>
              <a:t>(</a:t>
            </a:r>
            <a:r>
              <a:rPr lang="en-US" altLang="ko-KR" b="1" dirty="0">
                <a:hlinkClick r:id="rId3"/>
              </a:rPr>
              <a:t>https://github.com/504ensicsLabs/LiME</a:t>
            </a:r>
            <a:r>
              <a:rPr lang="en-US" altLang="ko-KR" b="1" dirty="0"/>
              <a:t>)</a:t>
            </a:r>
          </a:p>
          <a:p>
            <a:endParaRPr lang="en-US" altLang="ko-KR" dirty="0"/>
          </a:p>
          <a:p>
            <a:r>
              <a:rPr lang="en-US" altLang="ko-KR" dirty="0" err="1">
                <a:solidFill>
                  <a:srgbClr val="FF0000"/>
                </a:solidFill>
              </a:rPr>
              <a:t>sudo</a:t>
            </a:r>
            <a:r>
              <a:rPr lang="en-US" altLang="ko-KR" dirty="0">
                <a:solidFill>
                  <a:srgbClr val="FF0000"/>
                </a:solidFill>
              </a:rPr>
              <a:t> </a:t>
            </a:r>
            <a:r>
              <a:rPr lang="en-US" altLang="ko-KR" dirty="0" err="1">
                <a:solidFill>
                  <a:srgbClr val="FF0000"/>
                </a:solidFill>
              </a:rPr>
              <a:t>insmod</a:t>
            </a:r>
            <a:r>
              <a:rPr lang="en-US" altLang="ko-KR" dirty="0">
                <a:solidFill>
                  <a:srgbClr val="FF0000"/>
                </a:solidFill>
              </a:rPr>
              <a:t> ./4.9.201-tegra/updates/dkms/</a:t>
            </a:r>
            <a:r>
              <a:rPr lang="en-US" altLang="ko-KR" dirty="0" err="1">
                <a:solidFill>
                  <a:srgbClr val="FF0000"/>
                </a:solidFill>
              </a:rPr>
              <a:t>lime.ko</a:t>
            </a:r>
            <a:r>
              <a:rPr lang="en-US" altLang="ko-KR" dirty="0">
                <a:solidFill>
                  <a:srgbClr val="FF0000"/>
                </a:solidFill>
              </a:rPr>
              <a:t> "path=/home/lg/jwlee/</a:t>
            </a:r>
            <a:r>
              <a:rPr lang="en-US" altLang="ko-KR" dirty="0" err="1">
                <a:solidFill>
                  <a:srgbClr val="FF0000"/>
                </a:solidFill>
              </a:rPr>
              <a:t>mem.lime</a:t>
            </a:r>
            <a:r>
              <a:rPr lang="en-US" altLang="ko-KR" dirty="0">
                <a:solidFill>
                  <a:srgbClr val="FF0000"/>
                </a:solidFill>
              </a:rPr>
              <a:t> format=lime“</a:t>
            </a:r>
          </a:p>
          <a:p>
            <a:endParaRPr lang="en-US" altLang="ko-KR" dirty="0"/>
          </a:p>
          <a:p>
            <a:r>
              <a:rPr lang="en-US" altLang="ko-KR" dirty="0" err="1"/>
              <a:t>lg@LgFaceRecProject</a:t>
            </a:r>
            <a:r>
              <a:rPr lang="en-US" altLang="ko-KR" dirty="0"/>
              <a:t>:~/jwlee$ cat /proc/</a:t>
            </a:r>
            <a:r>
              <a:rPr lang="en-US" altLang="ko-KR" dirty="0" err="1"/>
              <a:t>meminfo</a:t>
            </a:r>
            <a:r>
              <a:rPr lang="en-US" altLang="ko-KR" dirty="0"/>
              <a:t> | grep </a:t>
            </a:r>
            <a:r>
              <a:rPr lang="en-US" altLang="ko-KR" dirty="0" err="1"/>
              <a:t>MemTotal</a:t>
            </a:r>
            <a:endParaRPr lang="en-US" altLang="ko-KR" dirty="0"/>
          </a:p>
          <a:p>
            <a:r>
              <a:rPr lang="en-US" altLang="ko-KR" dirty="0" err="1"/>
              <a:t>MemTotal</a:t>
            </a:r>
            <a:r>
              <a:rPr lang="en-US" altLang="ko-KR" dirty="0"/>
              <a:t>:        </a:t>
            </a:r>
            <a:r>
              <a:rPr lang="en-US" altLang="ko-KR" dirty="0">
                <a:solidFill>
                  <a:srgbClr val="FF0000"/>
                </a:solidFill>
              </a:rPr>
              <a:t>4059272 kB     (&lt;- 4GB memory)</a:t>
            </a:r>
          </a:p>
          <a:p>
            <a:endParaRPr lang="en-US" altLang="ko-KR" dirty="0"/>
          </a:p>
          <a:p>
            <a:r>
              <a:rPr lang="en-US" altLang="ko-KR" dirty="0" err="1"/>
              <a:t>lg@LgFaceRecProject</a:t>
            </a:r>
            <a:r>
              <a:rPr lang="en-US" altLang="ko-KR" dirty="0"/>
              <a:t>:~/jwlee$ </a:t>
            </a:r>
            <a:r>
              <a:rPr lang="en-US" altLang="ko-KR" dirty="0" err="1"/>
              <a:t>ll</a:t>
            </a:r>
            <a:r>
              <a:rPr lang="en-US" altLang="ko-KR" dirty="0"/>
              <a:t> </a:t>
            </a:r>
            <a:r>
              <a:rPr lang="en-US" altLang="ko-KR" dirty="0" err="1"/>
              <a:t>mem.lime</a:t>
            </a:r>
            <a:endParaRPr lang="en-US" altLang="ko-KR" dirty="0"/>
          </a:p>
          <a:p>
            <a:r>
              <a:rPr lang="en-US" altLang="ko-KR" dirty="0"/>
              <a:t>-r--r--r-- 1 root </a:t>
            </a:r>
            <a:r>
              <a:rPr lang="en-US" altLang="ko-KR" dirty="0" err="1"/>
              <a:t>root</a:t>
            </a:r>
            <a:r>
              <a:rPr lang="en-US" altLang="ko-KR" dirty="0"/>
              <a:t> </a:t>
            </a:r>
            <a:r>
              <a:rPr lang="en-US" altLang="ko-KR" dirty="0">
                <a:solidFill>
                  <a:srgbClr val="FF0000"/>
                </a:solidFill>
              </a:rPr>
              <a:t>4259315808</a:t>
            </a:r>
            <a:r>
              <a:rPr lang="en-US" altLang="ko-KR" dirty="0"/>
              <a:t> Jun 29 05:10 </a:t>
            </a:r>
            <a:r>
              <a:rPr lang="en-US" altLang="ko-KR" dirty="0" err="1"/>
              <a:t>mem.lime</a:t>
            </a:r>
            <a:r>
              <a:rPr lang="en-US" altLang="ko-KR" dirty="0"/>
              <a:t>    </a:t>
            </a:r>
            <a:r>
              <a:rPr lang="en-US" altLang="ko-KR" dirty="0">
                <a:solidFill>
                  <a:srgbClr val="FF0000"/>
                </a:solidFill>
              </a:rPr>
              <a:t>(&lt;- full dumped)</a:t>
            </a:r>
            <a:endParaRPr lang="ko-KR" altLang="en-US" dirty="0">
              <a:solidFill>
                <a:srgbClr val="FF0000"/>
              </a:solidFill>
            </a:endParaRPr>
          </a:p>
        </p:txBody>
      </p:sp>
      <p:sp>
        <p:nvSpPr>
          <p:cNvPr id="22" name="TextBox 21">
            <a:extLst>
              <a:ext uri="{FF2B5EF4-FFF2-40B4-BE49-F238E27FC236}">
                <a16:creationId xmlns:a16="http://schemas.microsoft.com/office/drawing/2014/main" xmlns="" id="{75DD981D-29F3-4961-BEA5-081F53AB5CC2}"/>
              </a:ext>
            </a:extLst>
          </p:cNvPr>
          <p:cNvSpPr txBox="1"/>
          <p:nvPr/>
        </p:nvSpPr>
        <p:spPr>
          <a:xfrm>
            <a:off x="92460" y="4094011"/>
            <a:ext cx="7372531" cy="307777"/>
          </a:xfrm>
          <a:prstGeom prst="rect">
            <a:avLst/>
          </a:prstGeom>
          <a:noFill/>
        </p:spPr>
        <p:txBody>
          <a:bodyPr wrap="none" rtlCol="0">
            <a:spAutoFit/>
          </a:bodyPr>
          <a:lstStyle/>
          <a:p>
            <a:r>
              <a:rPr lang="en-US" altLang="ko-KR" b="1" dirty="0"/>
              <a:t>Analysis dumped file using </a:t>
            </a:r>
            <a:r>
              <a:rPr lang="en-US" altLang="ko-KR" b="1" dirty="0" err="1"/>
              <a:t>HxD</a:t>
            </a:r>
            <a:r>
              <a:rPr lang="en-US" altLang="ko-KR" b="1" dirty="0"/>
              <a:t>(</a:t>
            </a:r>
            <a:r>
              <a:rPr lang="en-US" altLang="ko-KR" dirty="0" err="1">
                <a:hlinkClick r:id="rId4"/>
              </a:rPr>
              <a:t>HxD</a:t>
            </a:r>
            <a:r>
              <a:rPr lang="en-US" altLang="ko-KR" dirty="0">
                <a:hlinkClick r:id="rId4"/>
              </a:rPr>
              <a:t> - Freeware Hex Editor and Disk Editor | </a:t>
            </a:r>
            <a:r>
              <a:rPr lang="en-US" altLang="ko-KR" dirty="0" err="1">
                <a:hlinkClick r:id="rId4"/>
              </a:rPr>
              <a:t>mh</a:t>
            </a:r>
            <a:r>
              <a:rPr lang="en-US" altLang="ko-KR" dirty="0">
                <a:hlinkClick r:id="rId4"/>
              </a:rPr>
              <a:t>-nexus</a:t>
            </a:r>
            <a:r>
              <a:rPr lang="en-US" altLang="ko-KR" b="1" dirty="0"/>
              <a:t>)</a:t>
            </a:r>
          </a:p>
        </p:txBody>
      </p:sp>
      <p:pic>
        <p:nvPicPr>
          <p:cNvPr id="6" name="그림 5">
            <a:extLst>
              <a:ext uri="{FF2B5EF4-FFF2-40B4-BE49-F238E27FC236}">
                <a16:creationId xmlns:a16="http://schemas.microsoft.com/office/drawing/2014/main" xmlns="" id="{737D7A8B-60CE-44AE-B7EE-305BC54AA390}"/>
              </a:ext>
            </a:extLst>
          </p:cNvPr>
          <p:cNvPicPr>
            <a:picLocks noChangeAspect="1"/>
          </p:cNvPicPr>
          <p:nvPr/>
        </p:nvPicPr>
        <p:blipFill>
          <a:blip r:embed="rId5"/>
          <a:stretch>
            <a:fillRect/>
          </a:stretch>
        </p:blipFill>
        <p:spPr>
          <a:xfrm>
            <a:off x="195494" y="4524900"/>
            <a:ext cx="5981700" cy="552450"/>
          </a:xfrm>
          <a:prstGeom prst="rect">
            <a:avLst/>
          </a:prstGeom>
        </p:spPr>
      </p:pic>
      <p:sp>
        <p:nvSpPr>
          <p:cNvPr id="15" name="TextBox 14">
            <a:extLst>
              <a:ext uri="{FF2B5EF4-FFF2-40B4-BE49-F238E27FC236}">
                <a16:creationId xmlns:a16="http://schemas.microsoft.com/office/drawing/2014/main" xmlns="" id="{77BBA0AD-1787-47FC-89CA-DBB503824F30}"/>
              </a:ext>
            </a:extLst>
          </p:cNvPr>
          <p:cNvSpPr txBox="1"/>
          <p:nvPr/>
        </p:nvSpPr>
        <p:spPr>
          <a:xfrm>
            <a:off x="6107837" y="4660220"/>
            <a:ext cx="2486578" cy="307777"/>
          </a:xfrm>
          <a:prstGeom prst="rect">
            <a:avLst/>
          </a:prstGeom>
          <a:noFill/>
        </p:spPr>
        <p:txBody>
          <a:bodyPr wrap="none" rtlCol="0">
            <a:spAutoFit/>
          </a:bodyPr>
          <a:lstStyle/>
          <a:p>
            <a:r>
              <a:rPr lang="en-US" altLang="ko-KR" dirty="0">
                <a:solidFill>
                  <a:srgbClr val="FF0000"/>
                </a:solidFill>
              </a:rPr>
              <a:t>passphrase  -&gt; ‘weareteam2’</a:t>
            </a:r>
            <a:endParaRPr lang="ko-KR" altLang="en-US" dirty="0">
              <a:solidFill>
                <a:srgbClr val="FF0000"/>
              </a:solidFill>
            </a:endParaRPr>
          </a:p>
        </p:txBody>
      </p:sp>
      <p:pic>
        <p:nvPicPr>
          <p:cNvPr id="25" name="그림 24">
            <a:extLst>
              <a:ext uri="{FF2B5EF4-FFF2-40B4-BE49-F238E27FC236}">
                <a16:creationId xmlns:a16="http://schemas.microsoft.com/office/drawing/2014/main" xmlns="" id="{E9D15C33-DAE5-4A7F-BECF-9C2887EAD011}"/>
              </a:ext>
            </a:extLst>
          </p:cNvPr>
          <p:cNvPicPr>
            <a:picLocks noChangeAspect="1"/>
          </p:cNvPicPr>
          <p:nvPr/>
        </p:nvPicPr>
        <p:blipFill>
          <a:blip r:embed="rId6"/>
          <a:stretch>
            <a:fillRect/>
          </a:stretch>
        </p:blipFill>
        <p:spPr>
          <a:xfrm>
            <a:off x="276456" y="5214812"/>
            <a:ext cx="5819775" cy="1046676"/>
          </a:xfrm>
          <a:prstGeom prst="rect">
            <a:avLst/>
          </a:prstGeom>
        </p:spPr>
      </p:pic>
      <p:sp>
        <p:nvSpPr>
          <p:cNvPr id="30" name="TextBox 29">
            <a:extLst>
              <a:ext uri="{FF2B5EF4-FFF2-40B4-BE49-F238E27FC236}">
                <a16:creationId xmlns:a16="http://schemas.microsoft.com/office/drawing/2014/main" xmlns="" id="{91C13B7B-D597-4B1E-AB95-B0ACEDA70F2B}"/>
              </a:ext>
            </a:extLst>
          </p:cNvPr>
          <p:cNvSpPr txBox="1"/>
          <p:nvPr/>
        </p:nvSpPr>
        <p:spPr>
          <a:xfrm>
            <a:off x="6107837" y="5244943"/>
            <a:ext cx="3669699" cy="307777"/>
          </a:xfrm>
          <a:prstGeom prst="rect">
            <a:avLst/>
          </a:prstGeom>
          <a:noFill/>
        </p:spPr>
        <p:txBody>
          <a:bodyPr wrap="square" rtlCol="0">
            <a:spAutoFit/>
          </a:bodyPr>
          <a:lstStyle/>
          <a:p>
            <a:r>
              <a:rPr lang="en-US" altLang="ko-KR" dirty="0">
                <a:solidFill>
                  <a:srgbClr val="FF0000"/>
                </a:solidFill>
              </a:rPr>
              <a:t>name  as plain text -&gt; ‘Dan’, ‘</a:t>
            </a:r>
            <a:r>
              <a:rPr lang="en-US" altLang="ko-KR" dirty="0" err="1">
                <a:solidFill>
                  <a:srgbClr val="FF0000"/>
                </a:solidFill>
              </a:rPr>
              <a:t>Giguan</a:t>
            </a:r>
            <a:r>
              <a:rPr lang="en-US" altLang="ko-KR" dirty="0">
                <a:solidFill>
                  <a:srgbClr val="FF0000"/>
                </a:solidFill>
              </a:rPr>
              <a:t>’, </a:t>
            </a:r>
            <a:r>
              <a:rPr lang="en-US" altLang="ko-KR" dirty="0" err="1">
                <a:solidFill>
                  <a:srgbClr val="FF0000"/>
                </a:solidFill>
              </a:rPr>
              <a:t>etc</a:t>
            </a:r>
            <a:endParaRPr lang="ko-KR" altLang="en-US" dirty="0">
              <a:solidFill>
                <a:srgbClr val="FF0000"/>
              </a:solidFill>
            </a:endParaRPr>
          </a:p>
        </p:txBody>
      </p:sp>
      <p:sp>
        <p:nvSpPr>
          <p:cNvPr id="11" name="Google Shape;151;p4"/>
          <p:cNvSpPr/>
          <p:nvPr/>
        </p:nvSpPr>
        <p:spPr>
          <a:xfrm>
            <a:off x="4825498" y="4839696"/>
            <a:ext cx="1270734" cy="228601"/>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 name="Google Shape;151;p4"/>
          <p:cNvSpPr/>
          <p:nvPr/>
        </p:nvSpPr>
        <p:spPr>
          <a:xfrm>
            <a:off x="4823997" y="5616791"/>
            <a:ext cx="1270734" cy="228601"/>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522420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43"/>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lvl="0">
              <a:buSzPts val="2000"/>
            </a:pPr>
            <a:r>
              <a:rPr lang="en-US" sz="2000" b="1" i="0" u="none" strike="noStrike" cap="none" dirty="0">
                <a:solidFill>
                  <a:srgbClr val="000000"/>
                </a:solidFill>
                <a:latin typeface="Arial" panose="020B0604020202020204" pitchFamily="34" charset="0"/>
                <a:cs typeface="Arial" panose="020B0604020202020204" pitchFamily="34" charset="0"/>
                <a:sym typeface="Arial"/>
              </a:rPr>
              <a:t>3. Test </a:t>
            </a:r>
            <a:r>
              <a:rPr lang="en-US" altLang="ko-KR" sz="2000" b="1" dirty="0">
                <a:latin typeface="Arial" panose="020B0604020202020204" pitchFamily="34" charset="0"/>
                <a:cs typeface="Arial" panose="020B0604020202020204" pitchFamily="34" charset="0"/>
              </a:rPr>
              <a:t>– Test Case</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 name="Google Shape;32;p3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7F7F7F"/>
                </a:solidFill>
                <a:latin typeface="Arial"/>
                <a:ea typeface="Arial"/>
                <a:cs typeface="Arial"/>
                <a:sym typeface="Arial"/>
              </a:rPr>
              <a:t>Security Evaluation</a:t>
            </a:r>
            <a:endParaRPr sz="1800" b="0" i="0" u="none" strike="noStrike" cap="none" dirty="0">
              <a:solidFill>
                <a:srgbClr val="7F7F7F"/>
              </a:solidFill>
              <a:latin typeface="Arial"/>
              <a:ea typeface="Arial"/>
              <a:cs typeface="Arial"/>
              <a:sym typeface="Arial"/>
            </a:endParaRPr>
          </a:p>
        </p:txBody>
      </p:sp>
      <p:sp>
        <p:nvSpPr>
          <p:cNvPr id="9" name="Google Shape;126;ge25dbbf9de_5_1"/>
          <p:cNvSpPr txBox="1"/>
          <p:nvPr/>
        </p:nvSpPr>
        <p:spPr>
          <a:xfrm>
            <a:off x="125740" y="652765"/>
            <a:ext cx="9117412" cy="2975421"/>
          </a:xfrm>
          <a:prstGeom prst="rect">
            <a:avLst/>
          </a:prstGeom>
          <a:noFill/>
          <a:ln>
            <a:noFill/>
          </a:ln>
        </p:spPr>
        <p:txBody>
          <a:bodyPr spcFirstLastPara="1" wrap="square" lIns="72000" tIns="36000" rIns="72000" bIns="36000" anchor="t" anchorCtr="0">
            <a:spAutoFit/>
          </a:bodyPr>
          <a:lstStyle/>
          <a:p>
            <a:pPr lvl="0">
              <a:lnSpc>
                <a:spcPct val="131250"/>
              </a:lnSpc>
              <a:buSzPts val="1600"/>
            </a:pPr>
            <a:r>
              <a:rPr lang="en-US" sz="1600" b="1" dirty="0"/>
              <a:t>Testing with ‘Test Case’.</a:t>
            </a:r>
          </a:p>
          <a:p>
            <a:pPr marL="285750" lvl="0" indent="-285750">
              <a:lnSpc>
                <a:spcPct val="131250"/>
              </a:lnSpc>
              <a:buSzPts val="1600"/>
              <a:buFont typeface="Wingdings" panose="05000000000000000000" pitchFamily="2" charset="2"/>
              <a:buChar char="ü"/>
            </a:pPr>
            <a:r>
              <a:rPr lang="en-US" sz="1600" dirty="0"/>
              <a:t>Original test case by developers was passed all.</a:t>
            </a:r>
          </a:p>
          <a:p>
            <a:pPr marL="285750" lvl="0" indent="-285750">
              <a:lnSpc>
                <a:spcPct val="131250"/>
              </a:lnSpc>
              <a:buSzPts val="1600"/>
              <a:buFont typeface="Wingdings" panose="05000000000000000000" pitchFamily="2" charset="2"/>
              <a:buChar char="ü"/>
            </a:pPr>
            <a:endParaRPr lang="en-US" sz="1600" dirty="0"/>
          </a:p>
          <a:p>
            <a:pPr marL="285750" lvl="0" indent="-285750">
              <a:lnSpc>
                <a:spcPct val="131250"/>
              </a:lnSpc>
              <a:buSzPts val="1600"/>
              <a:buFont typeface="Wingdings" panose="05000000000000000000" pitchFamily="2" charset="2"/>
              <a:buChar char="ü"/>
            </a:pPr>
            <a:endParaRPr lang="en-US" sz="1600" dirty="0"/>
          </a:p>
          <a:p>
            <a:pPr marL="285750" lvl="0" indent="-285750">
              <a:lnSpc>
                <a:spcPct val="131250"/>
              </a:lnSpc>
              <a:buSzPts val="1600"/>
              <a:buFont typeface="Wingdings" panose="05000000000000000000" pitchFamily="2" charset="2"/>
              <a:buChar char="ü"/>
            </a:pPr>
            <a:endParaRPr lang="en-US" sz="1600" dirty="0"/>
          </a:p>
          <a:p>
            <a:pPr marL="285750" lvl="0" indent="-285750">
              <a:lnSpc>
                <a:spcPct val="131250"/>
              </a:lnSpc>
              <a:buSzPts val="1600"/>
              <a:buFont typeface="Wingdings" panose="05000000000000000000" pitchFamily="2" charset="2"/>
              <a:buChar char="ü"/>
            </a:pPr>
            <a:endParaRPr lang="en-US" sz="1600" dirty="0"/>
          </a:p>
          <a:p>
            <a:pPr marL="285750" lvl="0" indent="-285750">
              <a:lnSpc>
                <a:spcPct val="131250"/>
              </a:lnSpc>
              <a:buSzPts val="1600"/>
              <a:buFont typeface="Wingdings" panose="05000000000000000000" pitchFamily="2" charset="2"/>
              <a:buChar char="ü"/>
            </a:pPr>
            <a:endParaRPr lang="en-US" sz="1600" dirty="0"/>
          </a:p>
          <a:p>
            <a:pPr marL="285750" lvl="0" indent="-285750">
              <a:lnSpc>
                <a:spcPct val="131250"/>
              </a:lnSpc>
              <a:buSzPts val="1600"/>
              <a:buFont typeface="Wingdings" panose="05000000000000000000" pitchFamily="2" charset="2"/>
              <a:buChar char="ü"/>
            </a:pPr>
            <a:endParaRPr lang="en-US" sz="1600" dirty="0"/>
          </a:p>
          <a:p>
            <a:pPr marL="285750" lvl="0" indent="-285750">
              <a:lnSpc>
                <a:spcPct val="131250"/>
              </a:lnSpc>
              <a:buSzPts val="1600"/>
              <a:buFont typeface="Wingdings" panose="05000000000000000000" pitchFamily="2" charset="2"/>
              <a:buChar char="ü"/>
            </a:pPr>
            <a:r>
              <a:rPr lang="en-US" sz="1600" dirty="0"/>
              <a:t>Some of Test Case are added to meet the security requirements as follows:</a:t>
            </a:r>
          </a:p>
        </p:txBody>
      </p:sp>
      <p:graphicFrame>
        <p:nvGraphicFramePr>
          <p:cNvPr id="13" name="Google Shape;208;p15"/>
          <p:cNvGraphicFramePr/>
          <p:nvPr>
            <p:extLst>
              <p:ext uri="{D42A27DB-BD31-4B8C-83A1-F6EECF244321}">
                <p14:modId xmlns:p14="http://schemas.microsoft.com/office/powerpoint/2010/main" val="3771469319"/>
              </p:ext>
            </p:extLst>
          </p:nvPr>
        </p:nvGraphicFramePr>
        <p:xfrm>
          <a:off x="440636" y="4695274"/>
          <a:ext cx="8911927" cy="1638210"/>
        </p:xfrm>
        <a:graphic>
          <a:graphicData uri="http://schemas.openxmlformats.org/drawingml/2006/table">
            <a:tbl>
              <a:tblPr>
                <a:noFill/>
              </a:tblPr>
              <a:tblGrid>
                <a:gridCol w="625489">
                  <a:extLst>
                    <a:ext uri="{9D8B030D-6E8A-4147-A177-3AD203B41FA5}">
                      <a16:colId xmlns:a16="http://schemas.microsoft.com/office/drawing/2014/main" xmlns="" val="20000"/>
                    </a:ext>
                  </a:extLst>
                </a:gridCol>
                <a:gridCol w="3424394">
                  <a:extLst>
                    <a:ext uri="{9D8B030D-6E8A-4147-A177-3AD203B41FA5}">
                      <a16:colId xmlns:a16="http://schemas.microsoft.com/office/drawing/2014/main" xmlns="" val="20001"/>
                    </a:ext>
                  </a:extLst>
                </a:gridCol>
                <a:gridCol w="671722">
                  <a:extLst>
                    <a:ext uri="{9D8B030D-6E8A-4147-A177-3AD203B41FA5}">
                      <a16:colId xmlns:a16="http://schemas.microsoft.com/office/drawing/2014/main" xmlns="" val="20002"/>
                    </a:ext>
                  </a:extLst>
                </a:gridCol>
                <a:gridCol w="4190322">
                  <a:extLst>
                    <a:ext uri="{9D8B030D-6E8A-4147-A177-3AD203B41FA5}">
                      <a16:colId xmlns:a16="http://schemas.microsoft.com/office/drawing/2014/main" xmlns="" val="20003"/>
                    </a:ext>
                  </a:extLst>
                </a:gridCol>
              </a:tblGrid>
              <a:tr h="334695">
                <a:tc>
                  <a:txBody>
                    <a:bodyPr/>
                    <a:lstStyle/>
                    <a:p>
                      <a:pPr marL="0" lvl="0" indent="0" algn="ctr" rtl="0">
                        <a:lnSpc>
                          <a:spcPct val="115000"/>
                        </a:lnSpc>
                        <a:spcBef>
                          <a:spcPts val="0"/>
                        </a:spcBef>
                        <a:spcAft>
                          <a:spcPts val="0"/>
                        </a:spcAft>
                        <a:buNone/>
                      </a:pPr>
                      <a:r>
                        <a:rPr lang="en-US" sz="1000" dirty="0">
                          <a:latin typeface="Arial" panose="020B0604020202020204" pitchFamily="34" charset="0"/>
                          <a:cs typeface="Arial" panose="020B0604020202020204" pitchFamily="34" charset="0"/>
                        </a:rPr>
                        <a:t>No</a:t>
                      </a:r>
                      <a:endParaRPr sz="1000" dirty="0">
                        <a:latin typeface="Arial" panose="020B0604020202020204" pitchFamily="34" charset="0"/>
                        <a:cs typeface="Arial" panose="020B0604020202020204" pitchFamily="34"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CCCC"/>
                    </a:solidFill>
                  </a:tcPr>
                </a:tc>
                <a:tc>
                  <a:txBody>
                    <a:bodyPr/>
                    <a:lstStyle/>
                    <a:p>
                      <a:pPr marL="0" lvl="0" indent="0" algn="ctr" rtl="0">
                        <a:lnSpc>
                          <a:spcPct val="115000"/>
                        </a:lnSpc>
                        <a:spcBef>
                          <a:spcPts val="0"/>
                        </a:spcBef>
                        <a:spcAft>
                          <a:spcPts val="0"/>
                        </a:spcAft>
                        <a:buNone/>
                      </a:pPr>
                      <a:r>
                        <a:rPr lang="en-US" sz="1000">
                          <a:latin typeface="Arial" panose="020B0604020202020204" pitchFamily="34" charset="0"/>
                          <a:cs typeface="Arial" panose="020B0604020202020204" pitchFamily="34" charset="0"/>
                        </a:rPr>
                        <a:t>Test case</a:t>
                      </a:r>
                      <a:endParaRPr sz="1000">
                        <a:latin typeface="Arial" panose="020B0604020202020204" pitchFamily="34" charset="0"/>
                        <a:cs typeface="Arial" panose="020B0604020202020204" pitchFamily="34"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CCCC"/>
                    </a:solidFill>
                  </a:tcPr>
                </a:tc>
                <a:tc>
                  <a:txBody>
                    <a:bodyPr/>
                    <a:lstStyle/>
                    <a:p>
                      <a:pPr marL="0" lvl="0" indent="0" algn="ctr" rtl="0">
                        <a:lnSpc>
                          <a:spcPct val="115000"/>
                        </a:lnSpc>
                        <a:spcBef>
                          <a:spcPts val="0"/>
                        </a:spcBef>
                        <a:spcAft>
                          <a:spcPts val="0"/>
                        </a:spcAft>
                        <a:buNone/>
                      </a:pPr>
                      <a:r>
                        <a:rPr lang="en-US" sz="1000" dirty="0">
                          <a:latin typeface="Arial" panose="020B0604020202020204" pitchFamily="34" charset="0"/>
                          <a:cs typeface="Arial" panose="020B0604020202020204" pitchFamily="34" charset="0"/>
                        </a:rPr>
                        <a:t>Result</a:t>
                      </a:r>
                      <a:endParaRPr sz="1000" dirty="0">
                        <a:latin typeface="Arial" panose="020B0604020202020204" pitchFamily="34" charset="0"/>
                        <a:cs typeface="Arial" panose="020B0604020202020204" pitchFamily="34"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CCCC"/>
                    </a:solidFill>
                  </a:tcPr>
                </a:tc>
                <a:tc>
                  <a:txBody>
                    <a:bodyPr/>
                    <a:lstStyle/>
                    <a:p>
                      <a:pPr marL="0" lvl="0" indent="0" algn="ctr" rtl="0">
                        <a:lnSpc>
                          <a:spcPct val="115000"/>
                        </a:lnSpc>
                        <a:spcBef>
                          <a:spcPts val="0"/>
                        </a:spcBef>
                        <a:spcAft>
                          <a:spcPts val="0"/>
                        </a:spcAft>
                        <a:buNone/>
                      </a:pPr>
                      <a:r>
                        <a:rPr lang="en-US" sz="1000" dirty="0">
                          <a:latin typeface="Arial" panose="020B0604020202020204" pitchFamily="34" charset="0"/>
                          <a:cs typeface="Arial" panose="020B0604020202020204" pitchFamily="34" charset="0"/>
                        </a:rPr>
                        <a:t>Description</a:t>
                      </a:r>
                      <a:endParaRPr sz="1000" dirty="0">
                        <a:latin typeface="Arial" panose="020B0604020202020204" pitchFamily="34" charset="0"/>
                        <a:cs typeface="Arial" panose="020B0604020202020204" pitchFamily="34"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CCCC"/>
                    </a:solidFill>
                  </a:tcPr>
                </a:tc>
                <a:extLst>
                  <a:ext uri="{0D108BD9-81ED-4DB2-BD59-A6C34878D82A}">
                    <a16:rowId xmlns:a16="http://schemas.microsoft.com/office/drawing/2014/main" xmlns="" val="10000"/>
                  </a:ext>
                </a:extLst>
              </a:tr>
              <a:tr h="598200">
                <a:tc>
                  <a:txBody>
                    <a:bodyPr/>
                    <a:lstStyle/>
                    <a:p>
                      <a:pPr marL="0" lvl="0" indent="0" algn="l" rtl="0">
                        <a:spcBef>
                          <a:spcPts val="0"/>
                        </a:spcBef>
                        <a:spcAft>
                          <a:spcPts val="0"/>
                        </a:spcAft>
                        <a:buNone/>
                      </a:pPr>
                      <a:r>
                        <a:rPr lang="en-US" sz="1000">
                          <a:latin typeface="Arial" panose="020B0604020202020204" pitchFamily="34" charset="0"/>
                          <a:cs typeface="Arial" panose="020B0604020202020204" pitchFamily="34" charset="0"/>
                        </a:rPr>
                        <a:t>24</a:t>
                      </a:r>
                      <a:endParaRPr sz="1000">
                        <a:latin typeface="Arial" panose="020B0604020202020204" pitchFamily="34" charset="0"/>
                        <a:cs typeface="Arial" panose="020B0604020202020204" pitchFamily="34"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000">
                          <a:latin typeface="Arial" panose="020B0604020202020204" pitchFamily="34" charset="0"/>
                          <a:cs typeface="Arial" panose="020B0604020202020204" pitchFamily="34" charset="0"/>
                        </a:rPr>
                        <a:t>In Learning Mode the interface should query for the name of the person in front of the camera and the number of samples to be collected.</a:t>
                      </a:r>
                      <a:endParaRPr sz="1000">
                        <a:latin typeface="Arial" panose="020B0604020202020204" pitchFamily="34" charset="0"/>
                        <a:cs typeface="Arial" panose="020B0604020202020204" pitchFamily="34"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Arial" panose="020B0604020202020204" pitchFamily="34" charset="0"/>
                          <a:cs typeface="Arial" panose="020B0604020202020204" pitchFamily="34" charset="0"/>
                        </a:rPr>
                        <a:t>Fail</a:t>
                      </a:r>
                      <a:endParaRPr sz="1000">
                        <a:latin typeface="Arial" panose="020B0604020202020204" pitchFamily="34" charset="0"/>
                        <a:cs typeface="Arial" panose="020B0604020202020204" pitchFamily="34"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28E86"/>
                    </a:solidFill>
                  </a:tcPr>
                </a:tc>
                <a:tc>
                  <a:txBody>
                    <a:bodyPr/>
                    <a:lstStyle/>
                    <a:p>
                      <a:pPr marL="0" lvl="0" indent="0" algn="l" rtl="0">
                        <a:spcBef>
                          <a:spcPts val="0"/>
                        </a:spcBef>
                        <a:spcAft>
                          <a:spcPts val="0"/>
                        </a:spcAft>
                        <a:buNone/>
                      </a:pPr>
                      <a:r>
                        <a:rPr lang="en-US" sz="1000" dirty="0">
                          <a:latin typeface="Arial" panose="020B0604020202020204" pitchFamily="34" charset="0"/>
                          <a:cs typeface="Arial" panose="020B0604020202020204" pitchFamily="34" charset="0"/>
                        </a:rPr>
                        <a:t>The interface does not query the number of samples to be collected.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000" b="1" dirty="0">
                          <a:solidFill>
                            <a:srgbClr val="FF0000"/>
                          </a:solidFill>
                          <a:highlight>
                            <a:srgbClr val="FDFDFD"/>
                          </a:highlight>
                          <a:latin typeface="Arial" panose="020B0604020202020204" pitchFamily="34" charset="0"/>
                          <a:cs typeface="Arial" panose="020B0604020202020204" pitchFamily="34" charset="0"/>
                        </a:rPr>
                        <a:t>→ Failed to meet system requirements</a:t>
                      </a:r>
                      <a:endParaRPr lang="en-US" altLang="ko-KR" sz="800" b="1" dirty="0">
                        <a:solidFill>
                          <a:srgbClr val="FF0000"/>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latin typeface="Arial" panose="020B0604020202020204" pitchFamily="34" charset="0"/>
                        <a:cs typeface="Arial" panose="020B0604020202020204" pitchFamily="34"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455765">
                <a:tc>
                  <a:txBody>
                    <a:bodyPr/>
                    <a:lstStyle/>
                    <a:p>
                      <a:pPr marL="0" lvl="0" indent="0" algn="l" rtl="0">
                        <a:spcBef>
                          <a:spcPts val="0"/>
                        </a:spcBef>
                        <a:spcAft>
                          <a:spcPts val="0"/>
                        </a:spcAft>
                        <a:buNone/>
                      </a:pPr>
                      <a:r>
                        <a:rPr lang="en-US" sz="1000">
                          <a:latin typeface="Arial" panose="020B0604020202020204" pitchFamily="34" charset="0"/>
                          <a:cs typeface="Arial" panose="020B0604020202020204" pitchFamily="34" charset="0"/>
                        </a:rPr>
                        <a:t>25</a:t>
                      </a:r>
                      <a:endParaRPr sz="1000">
                        <a:latin typeface="Arial" panose="020B0604020202020204" pitchFamily="34" charset="0"/>
                        <a:cs typeface="Arial" panose="020B0604020202020204" pitchFamily="34"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000">
                          <a:latin typeface="Arial" panose="020B0604020202020204" pitchFamily="34" charset="0"/>
                          <a:cs typeface="Arial" panose="020B0604020202020204" pitchFamily="34" charset="0"/>
                        </a:rPr>
                        <a:t>If the server is forcibly terminated, it should restart again.</a:t>
                      </a:r>
                      <a:endParaRPr sz="1000">
                        <a:latin typeface="Arial" panose="020B0604020202020204" pitchFamily="34" charset="0"/>
                        <a:cs typeface="Arial" panose="020B0604020202020204" pitchFamily="34"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Arial" panose="020B0604020202020204" pitchFamily="34" charset="0"/>
                          <a:cs typeface="Arial" panose="020B0604020202020204" pitchFamily="34" charset="0"/>
                        </a:rPr>
                        <a:t>Fail</a:t>
                      </a:r>
                      <a:endParaRPr sz="1000">
                        <a:latin typeface="Arial" panose="020B0604020202020204" pitchFamily="34" charset="0"/>
                        <a:cs typeface="Arial" panose="020B0604020202020204" pitchFamily="34"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28E86"/>
                    </a:solidFill>
                  </a:tcPr>
                </a:tc>
                <a:tc>
                  <a:txBody>
                    <a:bodyPr/>
                    <a:lstStyle/>
                    <a:p>
                      <a:pPr marL="0" lvl="0" indent="0" algn="l" rtl="0">
                        <a:spcBef>
                          <a:spcPts val="0"/>
                        </a:spcBef>
                        <a:spcAft>
                          <a:spcPts val="0"/>
                        </a:spcAft>
                        <a:buNone/>
                      </a:pPr>
                      <a:r>
                        <a:rPr lang="en-US" sz="1000" dirty="0">
                          <a:latin typeface="Arial" panose="020B0604020202020204" pitchFamily="34" charset="0"/>
                          <a:cs typeface="Arial" panose="020B0604020202020204" pitchFamily="34" charset="0"/>
                        </a:rPr>
                        <a:t>If the server is forcibly terminated with '</a:t>
                      </a:r>
                      <a:r>
                        <a:rPr lang="en-US" sz="1000" dirty="0" err="1">
                          <a:latin typeface="Arial" panose="020B0604020202020204" pitchFamily="34" charset="0"/>
                          <a:cs typeface="Arial" panose="020B0604020202020204" pitchFamily="34" charset="0"/>
                        </a:rPr>
                        <a:t>sudo</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pkill</a:t>
                      </a:r>
                      <a:r>
                        <a:rPr lang="en-US" sz="1000" dirty="0">
                          <a:latin typeface="Arial" panose="020B0604020202020204" pitchFamily="34" charset="0"/>
                          <a:cs typeface="Arial" panose="020B0604020202020204" pitchFamily="34" charset="0"/>
                        </a:rPr>
                        <a:t>' command, it was not restarted.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000" b="1" dirty="0">
                          <a:solidFill>
                            <a:srgbClr val="FF0000"/>
                          </a:solidFill>
                          <a:highlight>
                            <a:srgbClr val="FDFDFD"/>
                          </a:highlight>
                          <a:latin typeface="Arial" panose="020B0604020202020204" pitchFamily="34" charset="0"/>
                          <a:cs typeface="Arial" panose="020B0604020202020204" pitchFamily="34" charset="0"/>
                        </a:rPr>
                        <a:t>→ Insufficient system resiliency / </a:t>
                      </a:r>
                      <a:r>
                        <a:rPr lang="en-US" altLang="ko-KR" sz="1000" b="1" dirty="0">
                          <a:solidFill>
                            <a:srgbClr val="FF0000"/>
                          </a:solidFill>
                          <a:highlight>
                            <a:srgbClr val="FFFFFF"/>
                          </a:highlight>
                          <a:latin typeface="Arial" panose="020B0604020202020204" pitchFamily="34" charset="0"/>
                          <a:cs typeface="Arial" panose="020B0604020202020204" pitchFamily="34" charset="0"/>
                        </a:rPr>
                        <a:t>robustness</a:t>
                      </a:r>
                      <a:endParaRPr lang="en-US" altLang="ko-KR" sz="800" b="1" dirty="0">
                        <a:solidFill>
                          <a:srgbClr val="FF0000"/>
                        </a:solidFill>
                        <a:latin typeface="Arial" panose="020B0604020202020204" pitchFamily="34" charset="0"/>
                        <a:cs typeface="Arial" panose="020B0604020202020204" pitchFamily="34" charset="0"/>
                      </a:endParaRPr>
                    </a:p>
                  </a:txBody>
                  <a:tcPr marL="91425" marR="9142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14" name="Google Shape;209;p15"/>
          <p:cNvSpPr txBox="1"/>
          <p:nvPr/>
        </p:nvSpPr>
        <p:spPr>
          <a:xfrm>
            <a:off x="540398" y="3604681"/>
            <a:ext cx="8440800" cy="991010"/>
          </a:xfrm>
          <a:prstGeom prst="rect">
            <a:avLst/>
          </a:prstGeom>
          <a:noFill/>
          <a:ln>
            <a:solidFill>
              <a:schemeClr val="tx1"/>
            </a:solidFill>
          </a:ln>
        </p:spPr>
        <p:txBody>
          <a:bodyPr spcFirstLastPara="1" wrap="square" lIns="91425" tIns="91425" rIns="91425" bIns="91425" anchor="t" anchorCtr="0">
            <a:spAutoFit/>
          </a:bodyPr>
          <a:lstStyle/>
          <a:p>
            <a:pPr marL="0" lvl="0" indent="0" algn="l" rtl="0">
              <a:lnSpc>
                <a:spcPct val="131250"/>
              </a:lnSpc>
              <a:spcBef>
                <a:spcPts val="0"/>
              </a:spcBef>
              <a:spcAft>
                <a:spcPts val="0"/>
              </a:spcAft>
              <a:buNone/>
            </a:pPr>
            <a:r>
              <a:rPr lang="en-US" sz="1000" b="1" dirty="0">
                <a:solidFill>
                  <a:schemeClr val="dk1"/>
                </a:solidFill>
              </a:rPr>
              <a:t>Requirements</a:t>
            </a:r>
            <a:endParaRPr sz="1000" b="1" dirty="0">
              <a:solidFill>
                <a:schemeClr val="dk1"/>
              </a:solidFill>
            </a:endParaRPr>
          </a:p>
          <a:p>
            <a:pPr marL="457200" lvl="0" indent="-330200" algn="l" rtl="0">
              <a:lnSpc>
                <a:spcPct val="131250"/>
              </a:lnSpc>
              <a:spcBef>
                <a:spcPts val="0"/>
              </a:spcBef>
              <a:spcAft>
                <a:spcPts val="0"/>
              </a:spcAft>
              <a:buClr>
                <a:schemeClr val="dk1"/>
              </a:buClr>
              <a:buSzPts val="1600"/>
              <a:buChar char="-"/>
            </a:pPr>
            <a:r>
              <a:rPr lang="en-US" sz="1000" dirty="0">
                <a:solidFill>
                  <a:schemeClr val="dk1"/>
                </a:solidFill>
              </a:rPr>
              <a:t>Learning Mode - User images can be added to the image database. In this mode the interface should query for the name of the person in front of the camera and the number of samples to be collected. </a:t>
            </a:r>
            <a:endParaRPr sz="1000" dirty="0">
              <a:solidFill>
                <a:schemeClr val="dk1"/>
              </a:solidFill>
            </a:endParaRPr>
          </a:p>
          <a:p>
            <a:pPr marL="457200" lvl="0" indent="-330200" algn="l" rtl="0">
              <a:lnSpc>
                <a:spcPct val="131250"/>
              </a:lnSpc>
              <a:spcBef>
                <a:spcPts val="0"/>
              </a:spcBef>
              <a:spcAft>
                <a:spcPts val="0"/>
              </a:spcAft>
              <a:buClr>
                <a:schemeClr val="dk1"/>
              </a:buClr>
              <a:buSzPts val="1600"/>
              <a:buChar char="-"/>
            </a:pPr>
            <a:r>
              <a:rPr lang="en-US" sz="1000" dirty="0">
                <a:solidFill>
                  <a:schemeClr val="dk1"/>
                </a:solidFill>
              </a:rPr>
              <a:t>Proper fault/error detection, recovery, and reporting. </a:t>
            </a:r>
            <a:endParaRPr sz="1000" dirty="0">
              <a:solidFill>
                <a:schemeClr val="dk1"/>
              </a:solidFill>
            </a:endParaRPr>
          </a:p>
        </p:txBody>
      </p:sp>
      <p:pic>
        <p:nvPicPr>
          <p:cNvPr id="2" name="그림 1"/>
          <p:cNvPicPr>
            <a:picLocks noChangeAspect="1"/>
          </p:cNvPicPr>
          <p:nvPr/>
        </p:nvPicPr>
        <p:blipFill>
          <a:blip r:embed="rId3"/>
          <a:stretch>
            <a:fillRect/>
          </a:stretch>
        </p:blipFill>
        <p:spPr>
          <a:xfrm>
            <a:off x="4896599" y="1005320"/>
            <a:ext cx="4598724" cy="2235923"/>
          </a:xfrm>
          <a:prstGeom prst="rect">
            <a:avLst/>
          </a:prstGeom>
        </p:spPr>
      </p:pic>
      <p:pic>
        <p:nvPicPr>
          <p:cNvPr id="8" name="그림 7"/>
          <p:cNvPicPr>
            <a:picLocks noChangeAspect="1"/>
          </p:cNvPicPr>
          <p:nvPr/>
        </p:nvPicPr>
        <p:blipFill>
          <a:blip r:embed="rId4"/>
          <a:stretch>
            <a:fillRect/>
          </a:stretch>
        </p:blipFill>
        <p:spPr>
          <a:xfrm>
            <a:off x="6101863" y="1681836"/>
            <a:ext cx="2017339" cy="917277"/>
          </a:xfrm>
          <a:prstGeom prst="rect">
            <a:avLst/>
          </a:prstGeom>
        </p:spPr>
      </p:pic>
    </p:spTree>
    <p:extLst>
      <p:ext uri="{BB962C8B-B14F-4D97-AF65-F5344CB8AC3E}">
        <p14:creationId xmlns:p14="http://schemas.microsoft.com/office/powerpoint/2010/main" val="30790646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6" name="Google Shape;32;p3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7F7F7F"/>
                </a:solidFill>
                <a:latin typeface="Arial"/>
                <a:ea typeface="Arial"/>
                <a:cs typeface="Arial"/>
                <a:sym typeface="Arial"/>
              </a:rPr>
              <a:t>Security Evaluation</a:t>
            </a:r>
            <a:endParaRPr sz="1800" b="0" i="0" u="none" strike="noStrike" cap="none" dirty="0">
              <a:solidFill>
                <a:srgbClr val="7F7F7F"/>
              </a:solidFill>
              <a:latin typeface="Arial"/>
              <a:ea typeface="Arial"/>
              <a:cs typeface="Arial"/>
              <a:sym typeface="Arial"/>
            </a:endParaRPr>
          </a:p>
        </p:txBody>
      </p:sp>
      <p:graphicFrame>
        <p:nvGraphicFramePr>
          <p:cNvPr id="13" name="표 2">
            <a:extLst>
              <a:ext uri="{FF2B5EF4-FFF2-40B4-BE49-F238E27FC236}">
                <a16:creationId xmlns:a16="http://schemas.microsoft.com/office/drawing/2014/main" xmlns="" id="{E38490BC-5A1D-4A8D-B594-CDABB4457F1A}"/>
              </a:ext>
            </a:extLst>
          </p:cNvPr>
          <p:cNvGraphicFramePr>
            <a:graphicFrameLocks noGrp="1"/>
          </p:cNvGraphicFramePr>
          <p:nvPr>
            <p:extLst>
              <p:ext uri="{D42A27DB-BD31-4B8C-83A1-F6EECF244321}">
                <p14:modId xmlns:p14="http://schemas.microsoft.com/office/powerpoint/2010/main" val="1941146267"/>
              </p:ext>
            </p:extLst>
          </p:nvPr>
        </p:nvGraphicFramePr>
        <p:xfrm>
          <a:off x="358903" y="1740964"/>
          <a:ext cx="9370313" cy="1315720"/>
        </p:xfrm>
        <a:graphic>
          <a:graphicData uri="http://schemas.openxmlformats.org/drawingml/2006/table">
            <a:tbl>
              <a:tblPr firstRow="1" bandRow="1"/>
              <a:tblGrid>
                <a:gridCol w="1186433">
                  <a:extLst>
                    <a:ext uri="{9D8B030D-6E8A-4147-A177-3AD203B41FA5}">
                      <a16:colId xmlns:a16="http://schemas.microsoft.com/office/drawing/2014/main" xmlns="" val="1090437574"/>
                    </a:ext>
                  </a:extLst>
                </a:gridCol>
                <a:gridCol w="2945183">
                  <a:extLst>
                    <a:ext uri="{9D8B030D-6E8A-4147-A177-3AD203B41FA5}">
                      <a16:colId xmlns:a16="http://schemas.microsoft.com/office/drawing/2014/main" xmlns="" val="2772510622"/>
                    </a:ext>
                  </a:extLst>
                </a:gridCol>
                <a:gridCol w="3920150">
                  <a:extLst>
                    <a:ext uri="{9D8B030D-6E8A-4147-A177-3AD203B41FA5}">
                      <a16:colId xmlns:a16="http://schemas.microsoft.com/office/drawing/2014/main" xmlns="" val="2214465366"/>
                    </a:ext>
                  </a:extLst>
                </a:gridCol>
                <a:gridCol w="1318547">
                  <a:extLst>
                    <a:ext uri="{9D8B030D-6E8A-4147-A177-3AD203B41FA5}">
                      <a16:colId xmlns:a16="http://schemas.microsoft.com/office/drawing/2014/main" xmlns="" val="4195508297"/>
                    </a:ext>
                  </a:extLst>
                </a:gridCol>
              </a:tblGrid>
              <a:tr h="370840">
                <a:tc>
                  <a:txBody>
                    <a:bodyPr/>
                    <a:lstStyle/>
                    <a:p>
                      <a:pPr latinLnBrk="1"/>
                      <a:r>
                        <a:rPr lang="en-US" altLang="ko-KR" sz="1000" dirty="0">
                          <a:latin typeface="Arial" panose="020B0604020202020204" pitchFamily="34" charset="0"/>
                          <a:cs typeface="Arial" panose="020B0604020202020204" pitchFamily="34" charset="0"/>
                        </a:rPr>
                        <a:t>Service(port)</a:t>
                      </a:r>
                      <a:endParaRPr lang="ko-KR" altLang="en-US" sz="1000"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latinLnBrk="1"/>
                      <a:r>
                        <a:rPr lang="en-US" altLang="ko-KR" sz="1000" dirty="0">
                          <a:latin typeface="Arial" panose="020B0604020202020204" pitchFamily="34" charset="0"/>
                          <a:cs typeface="Arial" panose="020B0604020202020204" pitchFamily="34" charset="0"/>
                        </a:rPr>
                        <a:t>Subject</a:t>
                      </a:r>
                      <a:endParaRPr lang="ko-KR" altLang="en-US" sz="1000"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latinLnBrk="1"/>
                      <a:r>
                        <a:rPr lang="en-US" altLang="ko-KR" sz="1000" dirty="0">
                          <a:latin typeface="Arial" panose="020B0604020202020204" pitchFamily="34" charset="0"/>
                          <a:cs typeface="Arial" panose="020B0604020202020204" pitchFamily="34" charset="0"/>
                        </a:rPr>
                        <a:t>Vulnerability insight</a:t>
                      </a:r>
                      <a:endParaRPr lang="ko-KR" altLang="en-US" sz="1000"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latinLnBrk="1"/>
                      <a:r>
                        <a:rPr lang="en-US" altLang="ko-KR" sz="1000" dirty="0">
                          <a:latin typeface="Arial" panose="020B0604020202020204" pitchFamily="34" charset="0"/>
                          <a:cs typeface="Arial" panose="020B0604020202020204" pitchFamily="34" charset="0"/>
                        </a:rPr>
                        <a:t>CVE</a:t>
                      </a:r>
                      <a:endParaRPr lang="ko-KR" altLang="en-US" sz="1000" dirty="0">
                        <a:latin typeface="Arial" panose="020B0604020202020204" pitchFamily="34" charset="0"/>
                        <a:cs typeface="Arial" panose="020B0604020202020204" pitchFamily="34" charset="0"/>
                      </a:endParaRPr>
                    </a:p>
                  </a:txBody>
                  <a:tcPr>
                    <a:solidFill>
                      <a:schemeClr val="bg1">
                        <a:lumMod val="85000"/>
                      </a:schemeClr>
                    </a:solidFill>
                  </a:tcPr>
                </a:tc>
                <a:extLst>
                  <a:ext uri="{0D108BD9-81ED-4DB2-BD59-A6C34878D82A}">
                    <a16:rowId xmlns:a16="http://schemas.microsoft.com/office/drawing/2014/main" xmlns="" val="911911664"/>
                  </a:ext>
                </a:extLst>
              </a:tr>
              <a:tr h="370840">
                <a:tc>
                  <a:txBody>
                    <a:bodyPr/>
                    <a:lstStyle/>
                    <a:p>
                      <a:pPr latinLnBrk="1"/>
                      <a:r>
                        <a:rPr lang="en-US" altLang="ko-KR" sz="1000" dirty="0">
                          <a:latin typeface="Arial" panose="020B0604020202020204" pitchFamily="34" charset="0"/>
                          <a:cs typeface="Arial" panose="020B0604020202020204" pitchFamily="34" charset="0"/>
                        </a:rPr>
                        <a:t>SSH</a:t>
                      </a:r>
                      <a:endParaRPr lang="ko-KR" altLang="en-US" sz="1000" dirty="0">
                        <a:latin typeface="Arial" panose="020B0604020202020204" pitchFamily="34" charset="0"/>
                        <a:cs typeface="Arial" panose="020B0604020202020204" pitchFamily="34" charset="0"/>
                      </a:endParaRPr>
                    </a:p>
                  </a:txBody>
                  <a:tcPr/>
                </a:tc>
                <a:tc>
                  <a:txBody>
                    <a:bodyPr/>
                    <a:lstStyle/>
                    <a:p>
                      <a:pPr latinLnBrk="1"/>
                      <a:r>
                        <a:rPr lang="en-US" altLang="ko-KR" sz="1000" dirty="0">
                          <a:latin typeface="Arial" panose="020B0604020202020204" pitchFamily="34" charset="0"/>
                          <a:cs typeface="Arial" panose="020B0604020202020204" pitchFamily="34" charset="0"/>
                        </a:rPr>
                        <a:t>OpenSSH &lt;= 8.3p1 Command Injection Vulnerability</a:t>
                      </a:r>
                      <a:endParaRPr lang="ko-KR" altLang="en-US" sz="1000" dirty="0">
                        <a:latin typeface="Arial" panose="020B0604020202020204" pitchFamily="34" charset="0"/>
                        <a:cs typeface="Arial" panose="020B0604020202020204" pitchFamily="34" charset="0"/>
                      </a:endParaRPr>
                    </a:p>
                  </a:txBody>
                  <a:tcPr/>
                </a:tc>
                <a:tc>
                  <a:txBody>
                    <a:bodyPr/>
                    <a:lstStyle/>
                    <a:p>
                      <a:pPr latinLnBrk="1"/>
                      <a:r>
                        <a:rPr lang="en-US" altLang="ko-KR" sz="1000" dirty="0" err="1">
                          <a:latin typeface="Arial" panose="020B0604020202020204" pitchFamily="34" charset="0"/>
                          <a:cs typeface="Arial" panose="020B0604020202020204" pitchFamily="34" charset="0"/>
                        </a:rPr>
                        <a:t>scp</a:t>
                      </a:r>
                      <a:r>
                        <a:rPr lang="en-US" altLang="ko-KR" sz="1000" dirty="0">
                          <a:latin typeface="Arial" panose="020B0604020202020204" pitchFamily="34" charset="0"/>
                          <a:cs typeface="Arial" panose="020B0604020202020204" pitchFamily="34" charset="0"/>
                        </a:rPr>
                        <a:t> of OpenSSH allows command injection in </a:t>
                      </a:r>
                      <a:r>
                        <a:rPr lang="en-US" altLang="ko-KR" sz="1000" dirty="0" err="1">
                          <a:latin typeface="Arial" panose="020B0604020202020204" pitchFamily="34" charset="0"/>
                          <a:cs typeface="Arial" panose="020B0604020202020204" pitchFamily="34" charset="0"/>
                        </a:rPr>
                        <a:t>spc.c</a:t>
                      </a:r>
                      <a:r>
                        <a:rPr lang="en-US" altLang="ko-KR" sz="1000" dirty="0">
                          <a:latin typeface="Arial" panose="020B0604020202020204" pitchFamily="34" charset="0"/>
                          <a:cs typeface="Arial" panose="020B0604020202020204" pitchFamily="34" charset="0"/>
                        </a:rPr>
                        <a:t> via backtick characters in the destination argument.</a:t>
                      </a:r>
                      <a:endParaRPr lang="ko-KR" altLang="en-US" sz="1000" dirty="0">
                        <a:latin typeface="Arial" panose="020B0604020202020204" pitchFamily="34" charset="0"/>
                        <a:cs typeface="Arial" panose="020B0604020202020204" pitchFamily="34" charset="0"/>
                      </a:endParaRPr>
                    </a:p>
                  </a:txBody>
                  <a:tcPr/>
                </a:tc>
                <a:tc>
                  <a:txBody>
                    <a:bodyPr/>
                    <a:lstStyle/>
                    <a:p>
                      <a:r>
                        <a:rPr lang="en-US" sz="1000" dirty="0">
                          <a:effectLst/>
                          <a:latin typeface="Arial" panose="020B0604020202020204" pitchFamily="34" charset="0"/>
                          <a:cs typeface="Arial" panose="020B0604020202020204" pitchFamily="34" charset="0"/>
                        </a:rPr>
                        <a:t>CVE-2020-15778</a:t>
                      </a:r>
                    </a:p>
                  </a:txBody>
                  <a:tcPr anchor="ctr"/>
                </a:tc>
                <a:extLst>
                  <a:ext uri="{0D108BD9-81ED-4DB2-BD59-A6C34878D82A}">
                    <a16:rowId xmlns:a16="http://schemas.microsoft.com/office/drawing/2014/main" xmlns="" val="2382939504"/>
                  </a:ext>
                </a:extLst>
              </a:tr>
              <a:tr h="370840">
                <a:tc>
                  <a:txBody>
                    <a:bodyPr/>
                    <a:lstStyle/>
                    <a:p>
                      <a:pPr latinLnBrk="1"/>
                      <a:r>
                        <a:rPr lang="en-US" altLang="ko-KR" sz="1000" dirty="0">
                          <a:latin typeface="Arial" panose="020B0604020202020204" pitchFamily="34" charset="0"/>
                          <a:cs typeface="Arial" panose="020B0604020202020204" pitchFamily="34" charset="0"/>
                        </a:rPr>
                        <a:t>General TCP</a:t>
                      </a:r>
                      <a:endParaRPr lang="ko-KR" altLang="en-US" sz="1000" dirty="0">
                        <a:latin typeface="Arial" panose="020B0604020202020204" pitchFamily="34" charset="0"/>
                        <a:cs typeface="Arial" panose="020B0604020202020204" pitchFamily="34" charset="0"/>
                      </a:endParaRPr>
                    </a:p>
                  </a:txBody>
                  <a:tcPr/>
                </a:tc>
                <a:tc>
                  <a:txBody>
                    <a:bodyPr/>
                    <a:lstStyle/>
                    <a:p>
                      <a:pPr latinLnBrk="1"/>
                      <a:r>
                        <a:rPr lang="en-US" altLang="ko-KR" sz="1000" dirty="0">
                          <a:latin typeface="Arial" panose="020B0604020202020204" pitchFamily="34" charset="0"/>
                          <a:cs typeface="Arial" panose="020B0604020202020204" pitchFamily="34" charset="0"/>
                        </a:rPr>
                        <a:t>TCP Sequence Number Approximation Reset Denial of Service Vulnerability</a:t>
                      </a:r>
                      <a:endParaRPr lang="ko-KR" altLang="en-US" sz="1000" dirty="0">
                        <a:latin typeface="Arial" panose="020B0604020202020204" pitchFamily="34" charset="0"/>
                        <a:cs typeface="Arial" panose="020B0604020202020204" pitchFamily="34" charset="0"/>
                      </a:endParaRPr>
                    </a:p>
                  </a:txBody>
                  <a:tcPr/>
                </a:tc>
                <a:tc>
                  <a:txBody>
                    <a:bodyPr/>
                    <a:lstStyle/>
                    <a:p>
                      <a:pPr latinLnBrk="1"/>
                      <a:r>
                        <a:rPr lang="en-US" altLang="ko-KR" sz="1000" dirty="0">
                          <a:latin typeface="Arial" panose="020B0604020202020204" pitchFamily="34" charset="0"/>
                          <a:cs typeface="Arial" panose="020B0604020202020204" pitchFamily="34" charset="0"/>
                        </a:rPr>
                        <a:t>The flaw is triggered when spoofed TCP Reset packets are received by the targeted TCP stack and will result in loss of availability for the attacked TCP services.</a:t>
                      </a:r>
                      <a:endParaRPr lang="ko-KR" altLang="en-US" sz="1000" dirty="0">
                        <a:latin typeface="Arial" panose="020B0604020202020204" pitchFamily="34" charset="0"/>
                        <a:cs typeface="Arial" panose="020B0604020202020204" pitchFamily="34" charset="0"/>
                      </a:endParaRPr>
                    </a:p>
                  </a:txBody>
                  <a:tcPr/>
                </a:tc>
                <a:tc>
                  <a:txBody>
                    <a:bodyPr/>
                    <a:lstStyle/>
                    <a:p>
                      <a:pPr latinLnBrk="1"/>
                      <a:r>
                        <a:rPr lang="en-US" altLang="ko-KR" sz="1000" dirty="0">
                          <a:latin typeface="Arial" panose="020B0604020202020204" pitchFamily="34" charset="0"/>
                          <a:cs typeface="Arial" panose="020B0604020202020204" pitchFamily="34" charset="0"/>
                        </a:rPr>
                        <a:t>CVE-2004-0230</a:t>
                      </a:r>
                      <a:endParaRPr lang="ko-KR" altLang="en-US" sz="1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547516495"/>
                  </a:ext>
                </a:extLst>
              </a:tr>
            </a:tbl>
          </a:graphicData>
        </a:graphic>
      </p:graphicFrame>
      <p:pic>
        <p:nvPicPr>
          <p:cNvPr id="14" name="Google Shape;153;p10"/>
          <p:cNvPicPr preferRelativeResize="0"/>
          <p:nvPr/>
        </p:nvPicPr>
        <p:blipFill rotWithShape="1">
          <a:blip r:embed="rId4">
            <a:alphaModFix/>
          </a:blip>
          <a:srcRect/>
          <a:stretch/>
        </p:blipFill>
        <p:spPr>
          <a:xfrm>
            <a:off x="358904" y="3223033"/>
            <a:ext cx="6646056" cy="3151391"/>
          </a:xfrm>
          <a:prstGeom prst="rect">
            <a:avLst/>
          </a:prstGeom>
          <a:noFill/>
          <a:ln>
            <a:noFill/>
          </a:ln>
        </p:spPr>
      </p:pic>
      <p:pic>
        <p:nvPicPr>
          <p:cNvPr id="16" name="Google Shape;154;p10"/>
          <p:cNvPicPr preferRelativeResize="0"/>
          <p:nvPr/>
        </p:nvPicPr>
        <p:blipFill rotWithShape="1">
          <a:blip r:embed="rId5">
            <a:alphaModFix/>
          </a:blip>
          <a:srcRect/>
          <a:stretch/>
        </p:blipFill>
        <p:spPr>
          <a:xfrm>
            <a:off x="5493971" y="3590362"/>
            <a:ext cx="4399778" cy="2778216"/>
          </a:xfrm>
          <a:prstGeom prst="rect">
            <a:avLst/>
          </a:prstGeom>
          <a:noFill/>
          <a:ln>
            <a:noFill/>
          </a:ln>
        </p:spPr>
      </p:pic>
      <p:graphicFrame>
        <p:nvGraphicFramePr>
          <p:cNvPr id="17" name="Google Shape;155;p10"/>
          <p:cNvGraphicFramePr/>
          <p:nvPr>
            <p:extLst>
              <p:ext uri="{D42A27DB-BD31-4B8C-83A1-F6EECF244321}">
                <p14:modId xmlns:p14="http://schemas.microsoft.com/office/powerpoint/2010/main" val="1737399800"/>
              </p:ext>
            </p:extLst>
          </p:nvPr>
        </p:nvGraphicFramePr>
        <p:xfrm>
          <a:off x="6500603" y="748712"/>
          <a:ext cx="932508" cy="621805"/>
        </p:xfrm>
        <a:graphic>
          <a:graphicData uri="http://schemas.openxmlformats.org/presentationml/2006/ole">
            <mc:AlternateContent xmlns:mc="http://schemas.openxmlformats.org/markup-compatibility/2006">
              <mc:Choice xmlns:v="urn:schemas-microsoft-com:vml" Requires="v">
                <p:oleObj spid="_x0000_s3079" r:id="rId6" imgW="932508" imgH="621805" progId="Package">
                  <p:embed/>
                </p:oleObj>
              </mc:Choice>
              <mc:Fallback>
                <p:oleObj r:id="rId6" imgW="932508" imgH="621805" progId="Package">
                  <p:embed/>
                  <p:pic>
                    <p:nvPicPr>
                      <p:cNvPr id="0" name=""/>
                      <p:cNvPicPr preferRelativeResize="0"/>
                      <p:nvPr/>
                    </p:nvPicPr>
                    <p:blipFill rotWithShape="1">
                      <a:blip r:embed="rId7">
                        <a:alphaModFix/>
                      </a:blip>
                      <a:srcRect/>
                      <a:stretch/>
                    </p:blipFill>
                    <p:spPr>
                      <a:xfrm>
                        <a:off x="6500603" y="748712"/>
                        <a:ext cx="932508" cy="621805"/>
                      </a:xfrm>
                      <a:prstGeom prst="rect">
                        <a:avLst/>
                      </a:prstGeom>
                      <a:noFill/>
                      <a:ln>
                        <a:noFill/>
                      </a:ln>
                    </p:spPr>
                  </p:pic>
                </p:oleObj>
              </mc:Fallback>
            </mc:AlternateContent>
          </a:graphicData>
        </a:graphic>
      </p:graphicFrame>
      <p:sp>
        <p:nvSpPr>
          <p:cNvPr id="18" name="Google Shape;156;p10"/>
          <p:cNvSpPr txBox="1"/>
          <p:nvPr/>
        </p:nvSpPr>
        <p:spPr>
          <a:xfrm>
            <a:off x="125740" y="652765"/>
            <a:ext cx="9117412" cy="1040276"/>
          </a:xfrm>
          <a:prstGeom prst="rect">
            <a:avLst/>
          </a:prstGeom>
          <a:noFill/>
          <a:ln>
            <a:noFill/>
          </a:ln>
        </p:spPr>
        <p:txBody>
          <a:bodyPr spcFirstLastPara="1" wrap="square" lIns="72000" tIns="36000" rIns="72000" bIns="36000" anchor="t" anchorCtr="0">
            <a:spAutoFit/>
          </a:bodyPr>
          <a:lstStyle/>
          <a:p>
            <a:pPr marL="0" marR="0" lvl="0" indent="0" algn="l" rtl="0">
              <a:lnSpc>
                <a:spcPct val="131250"/>
              </a:lnSpc>
              <a:spcBef>
                <a:spcPts val="0"/>
              </a:spcBef>
              <a:spcAft>
                <a:spcPts val="0"/>
              </a:spcAft>
              <a:buNone/>
            </a:pPr>
            <a:r>
              <a:rPr lang="en-US" sz="1600" b="1" i="0" u="none" strike="noStrike" cap="none" dirty="0">
                <a:solidFill>
                  <a:srgbClr val="000000"/>
                </a:solidFill>
                <a:latin typeface="Arial" panose="020B0604020202020204" pitchFamily="34" charset="0"/>
                <a:cs typeface="Arial" panose="020B0604020202020204" pitchFamily="34" charset="0"/>
                <a:sym typeface="Arial"/>
              </a:rPr>
              <a:t>Open Vulnerability Assessment Scan performed with ‘OpenVAS ’.</a:t>
            </a:r>
            <a:endParaRPr dirty="0">
              <a:latin typeface="Arial" panose="020B0604020202020204" pitchFamily="34" charset="0"/>
              <a:cs typeface="Arial" panose="020B0604020202020204" pitchFamily="34" charset="0"/>
            </a:endParaRPr>
          </a:p>
          <a:p>
            <a:pPr marL="285750" marR="0" lvl="0" indent="-14288" algn="l" rtl="0">
              <a:lnSpc>
                <a:spcPct val="131250"/>
              </a:lnSpc>
              <a:spcBef>
                <a:spcPts val="0"/>
              </a:spcBef>
              <a:spcAft>
                <a:spcPts val="0"/>
              </a:spcAft>
              <a:buClr>
                <a:srgbClr val="000000"/>
              </a:buClr>
              <a:buSzPts val="1600"/>
              <a:buFont typeface="Wingdings" panose="05000000000000000000" pitchFamily="2" charset="2"/>
              <a:buChar char="ü"/>
            </a:pPr>
            <a:r>
              <a:rPr lang="en-US" sz="1600" b="0" i="0" u="none" strike="noStrike" cap="none" dirty="0">
                <a:solidFill>
                  <a:srgbClr val="000000"/>
                </a:solidFill>
                <a:latin typeface="Arial" panose="020B0604020202020204" pitchFamily="34" charset="0"/>
                <a:cs typeface="Arial" panose="020B0604020202020204" pitchFamily="34" charset="0"/>
                <a:sym typeface="Arial"/>
              </a:rPr>
              <a:t> OpenVAS can check network vulnerability.</a:t>
            </a:r>
          </a:p>
          <a:p>
            <a:pPr marL="285750" marR="0" lvl="0" indent="-14288" algn="l" rtl="0">
              <a:lnSpc>
                <a:spcPct val="131250"/>
              </a:lnSpc>
              <a:spcBef>
                <a:spcPts val="0"/>
              </a:spcBef>
              <a:spcAft>
                <a:spcPts val="0"/>
              </a:spcAft>
              <a:buClr>
                <a:srgbClr val="000000"/>
              </a:buClr>
              <a:buSzPts val="1600"/>
              <a:buFont typeface="Wingdings" panose="05000000000000000000" pitchFamily="2" charset="2"/>
              <a:buChar char="ü"/>
            </a:pPr>
            <a:r>
              <a:rPr lang="en-US" sz="1600" b="0" i="0" u="none" strike="noStrike" cap="none" dirty="0">
                <a:solidFill>
                  <a:srgbClr val="000000"/>
                </a:solidFill>
                <a:latin typeface="Arial" panose="020B0604020202020204" pitchFamily="34" charset="0"/>
                <a:cs typeface="Arial" panose="020B0604020202020204" pitchFamily="34" charset="0"/>
                <a:sym typeface="Arial"/>
              </a:rPr>
              <a:t> Detected 2 medium level vulnerabilities</a:t>
            </a:r>
            <a:endParaRPr sz="16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157;p10"/>
          <p:cNvSpPr/>
          <p:nvPr/>
        </p:nvSpPr>
        <p:spPr>
          <a:xfrm>
            <a:off x="7351613" y="4737890"/>
            <a:ext cx="2195483" cy="1554902"/>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1" name="Google Shape;81;p43"/>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lvl="0"/>
            <a:r>
              <a:rPr lang="en-US" sz="2000" b="1" i="0" u="none" strike="noStrike" cap="none" dirty="0">
                <a:solidFill>
                  <a:srgbClr val="000000"/>
                </a:solidFill>
                <a:latin typeface="Arial" panose="020B0604020202020204" pitchFamily="34" charset="0"/>
                <a:cs typeface="Arial" panose="020B0604020202020204" pitchFamily="34" charset="0"/>
                <a:sym typeface="Arial"/>
              </a:rPr>
              <a:t>3. Test </a:t>
            </a:r>
            <a:r>
              <a:rPr lang="en-US" altLang="ko-KR" sz="2000" b="1" dirty="0">
                <a:latin typeface="Arial" panose="020B0604020202020204" pitchFamily="34" charset="0"/>
                <a:cs typeface="Arial" panose="020B0604020202020204" pitchFamily="34" charset="0"/>
              </a:rPr>
              <a:t>– </a:t>
            </a:r>
            <a:r>
              <a:rPr lang="en-US" altLang="ko-KR" sz="2000" b="1" dirty="0" smtClean="0">
                <a:latin typeface="Arial" panose="020B0604020202020204" pitchFamily="34" charset="0"/>
                <a:cs typeface="Arial" panose="020B0604020202020204" pitchFamily="34" charset="0"/>
              </a:rPr>
              <a:t>OpenVAS</a:t>
            </a:r>
            <a:endParaRPr lang="en-US" altLang="ko-KR" sz="2000" b="1" dirty="0"/>
          </a:p>
        </p:txBody>
      </p:sp>
    </p:spTree>
    <p:extLst>
      <p:ext uri="{BB962C8B-B14F-4D97-AF65-F5344CB8AC3E}">
        <p14:creationId xmlns:p14="http://schemas.microsoft.com/office/powerpoint/2010/main" val="11692011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graphicFrame>
        <p:nvGraphicFramePr>
          <p:cNvPr id="3" name="표 3">
            <a:extLst>
              <a:ext uri="{FF2B5EF4-FFF2-40B4-BE49-F238E27FC236}">
                <a16:creationId xmlns:a16="http://schemas.microsoft.com/office/drawing/2014/main" xmlns="" id="{670C923B-37EE-432D-9837-6FE7F6DA8824}"/>
              </a:ext>
            </a:extLst>
          </p:cNvPr>
          <p:cNvGraphicFramePr>
            <a:graphicFrameLocks noGrp="1"/>
          </p:cNvGraphicFramePr>
          <p:nvPr>
            <p:extLst>
              <p:ext uri="{D42A27DB-BD31-4B8C-83A1-F6EECF244321}">
                <p14:modId xmlns:p14="http://schemas.microsoft.com/office/powerpoint/2010/main" val="1817785810"/>
              </p:ext>
            </p:extLst>
          </p:nvPr>
        </p:nvGraphicFramePr>
        <p:xfrm>
          <a:off x="354480" y="3956091"/>
          <a:ext cx="5413590" cy="2025724"/>
        </p:xfrm>
        <a:graphic>
          <a:graphicData uri="http://schemas.openxmlformats.org/drawingml/2006/table">
            <a:tbl>
              <a:tblPr firstRow="1" bandRow="1">
                <a:tableStyleId>{EEB2772F-885B-42E8-A04B-6BFE4340144C}</a:tableStyleId>
              </a:tblPr>
              <a:tblGrid>
                <a:gridCol w="5413590">
                  <a:extLst>
                    <a:ext uri="{9D8B030D-6E8A-4147-A177-3AD203B41FA5}">
                      <a16:colId xmlns:a16="http://schemas.microsoft.com/office/drawing/2014/main" xmlns="" val="3384830247"/>
                    </a:ext>
                  </a:extLst>
                </a:gridCol>
              </a:tblGrid>
              <a:tr h="2025724">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851209"/>
                  </a:ext>
                </a:extLst>
              </a:tr>
            </a:tbl>
          </a:graphicData>
        </a:graphic>
      </p:graphicFrame>
      <p:graphicFrame>
        <p:nvGraphicFramePr>
          <p:cNvPr id="29" name="표 3">
            <a:extLst>
              <a:ext uri="{FF2B5EF4-FFF2-40B4-BE49-F238E27FC236}">
                <a16:creationId xmlns:a16="http://schemas.microsoft.com/office/drawing/2014/main" xmlns="" id="{0ECEAEB8-5BC6-4B1A-9001-F7DBB4824D90}"/>
              </a:ext>
            </a:extLst>
          </p:cNvPr>
          <p:cNvGraphicFramePr>
            <a:graphicFrameLocks noGrp="1"/>
          </p:cNvGraphicFramePr>
          <p:nvPr>
            <p:extLst>
              <p:ext uri="{D42A27DB-BD31-4B8C-83A1-F6EECF244321}">
                <p14:modId xmlns:p14="http://schemas.microsoft.com/office/powerpoint/2010/main" val="506006817"/>
              </p:ext>
            </p:extLst>
          </p:nvPr>
        </p:nvGraphicFramePr>
        <p:xfrm>
          <a:off x="5926859" y="3417471"/>
          <a:ext cx="3828297" cy="2564344"/>
        </p:xfrm>
        <a:graphic>
          <a:graphicData uri="http://schemas.openxmlformats.org/drawingml/2006/table">
            <a:tbl>
              <a:tblPr firstRow="1" bandRow="1">
                <a:tableStyleId>{EEB2772F-885B-42E8-A04B-6BFE4340144C}</a:tableStyleId>
              </a:tblPr>
              <a:tblGrid>
                <a:gridCol w="3828297">
                  <a:extLst>
                    <a:ext uri="{9D8B030D-6E8A-4147-A177-3AD203B41FA5}">
                      <a16:colId xmlns:a16="http://schemas.microsoft.com/office/drawing/2014/main" xmlns="" val="3384830247"/>
                    </a:ext>
                  </a:extLst>
                </a:gridCol>
              </a:tblGrid>
              <a:tr h="2564344">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851209"/>
                  </a:ext>
                </a:extLst>
              </a:tr>
            </a:tbl>
          </a:graphicData>
        </a:graphic>
      </p:graphicFrame>
      <p:sp>
        <p:nvSpPr>
          <p:cNvPr id="81" name="Google Shape;81;p43"/>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lvl="0"/>
            <a:r>
              <a:rPr lang="en-US" sz="2000" b="1" i="0" u="none" strike="noStrike" cap="none" dirty="0">
                <a:solidFill>
                  <a:srgbClr val="000000"/>
                </a:solidFill>
                <a:latin typeface="Arial" panose="020B0604020202020204" pitchFamily="34" charset="0"/>
                <a:cs typeface="Arial" panose="020B0604020202020204" pitchFamily="34" charset="0"/>
                <a:sym typeface="Arial"/>
              </a:rPr>
              <a:t>3. Test </a:t>
            </a:r>
            <a:r>
              <a:rPr lang="en-US" altLang="ko-KR" sz="2000" b="1" dirty="0">
                <a:latin typeface="Arial" panose="020B0604020202020204" pitchFamily="34" charset="0"/>
                <a:cs typeface="Arial" panose="020B0604020202020204" pitchFamily="34" charset="0"/>
              </a:rPr>
              <a:t>– Penetration Test</a:t>
            </a:r>
            <a:endParaRPr lang="en-US" altLang="ko-KR" sz="2000" b="1" dirty="0"/>
          </a:p>
        </p:txBody>
      </p:sp>
      <p:sp>
        <p:nvSpPr>
          <p:cNvPr id="6" name="Google Shape;32;p3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7F7F7F"/>
                </a:solidFill>
                <a:latin typeface="Arial"/>
                <a:ea typeface="Arial"/>
                <a:cs typeface="Arial"/>
                <a:sym typeface="Arial"/>
              </a:rPr>
              <a:t>Security Evaluation</a:t>
            </a:r>
            <a:endParaRPr sz="1800" b="0" i="0" u="none" strike="noStrike" cap="none" dirty="0">
              <a:solidFill>
                <a:srgbClr val="7F7F7F"/>
              </a:solidFill>
              <a:latin typeface="Arial"/>
              <a:ea typeface="Arial"/>
              <a:cs typeface="Arial"/>
              <a:sym typeface="Arial"/>
            </a:endParaRPr>
          </a:p>
        </p:txBody>
      </p:sp>
      <p:sp>
        <p:nvSpPr>
          <p:cNvPr id="8" name="Google Shape;200;p14"/>
          <p:cNvSpPr txBox="1"/>
          <p:nvPr/>
        </p:nvSpPr>
        <p:spPr>
          <a:xfrm>
            <a:off x="125740" y="652765"/>
            <a:ext cx="9651796" cy="2652897"/>
          </a:xfrm>
          <a:prstGeom prst="rect">
            <a:avLst/>
          </a:prstGeom>
          <a:noFill/>
          <a:ln>
            <a:noFill/>
          </a:ln>
        </p:spPr>
        <p:txBody>
          <a:bodyPr spcFirstLastPara="1" wrap="square" lIns="72000" tIns="36000" rIns="72000" bIns="36000" anchor="t" anchorCtr="0">
            <a:spAutoFit/>
          </a:bodyPr>
          <a:lstStyle/>
          <a:p>
            <a:pPr marL="0" marR="0" lvl="0" indent="0" algn="l" rtl="0">
              <a:lnSpc>
                <a:spcPct val="131250"/>
              </a:lnSpc>
              <a:spcBef>
                <a:spcPts val="0"/>
              </a:spcBef>
              <a:spcAft>
                <a:spcPts val="0"/>
              </a:spcAft>
              <a:buNone/>
            </a:pPr>
            <a:r>
              <a:rPr lang="en-US" sz="1600" b="1" i="0" u="none" strike="noStrike" cap="none" dirty="0">
                <a:solidFill>
                  <a:srgbClr val="000000"/>
                </a:solidFill>
                <a:latin typeface="Arial"/>
                <a:ea typeface="Arial"/>
                <a:cs typeface="Arial"/>
                <a:sym typeface="Arial"/>
              </a:rPr>
              <a:t>Penetration testing with ‘Dos Attack’.</a:t>
            </a:r>
            <a:endParaRPr dirty="0"/>
          </a:p>
          <a:p>
            <a:pPr marL="285750" lvl="0" indent="-285750">
              <a:lnSpc>
                <a:spcPct val="131250"/>
              </a:lnSpc>
              <a:buSzPts val="1600"/>
              <a:buChar char="✔"/>
            </a:pPr>
            <a:endParaRPr lang="en-US" sz="1600" dirty="0" smtClean="0">
              <a:solidFill>
                <a:schemeClr val="dk1"/>
              </a:solidFill>
              <a:highlight>
                <a:srgbClr val="FDFDFD"/>
              </a:highlight>
            </a:endParaRPr>
          </a:p>
          <a:p>
            <a:pPr marL="285750" lvl="0" indent="-285750">
              <a:lnSpc>
                <a:spcPct val="131250"/>
              </a:lnSpc>
              <a:buSzPts val="1600"/>
              <a:buChar char="✔"/>
            </a:pPr>
            <a:endParaRPr lang="en-US" sz="1600" dirty="0" smtClean="0">
              <a:solidFill>
                <a:schemeClr val="dk1"/>
              </a:solidFill>
              <a:highlight>
                <a:srgbClr val="FDFDFD"/>
              </a:highlight>
            </a:endParaRPr>
          </a:p>
          <a:p>
            <a:pPr marL="285750" lvl="0" indent="-285750">
              <a:lnSpc>
                <a:spcPct val="131250"/>
              </a:lnSpc>
              <a:buSzPts val="1600"/>
              <a:buChar char="✔"/>
            </a:pPr>
            <a:endParaRPr lang="en-US" sz="1600" dirty="0" smtClean="0">
              <a:solidFill>
                <a:schemeClr val="dk1"/>
              </a:solidFill>
              <a:highlight>
                <a:srgbClr val="FDFDFD"/>
              </a:highlight>
            </a:endParaRPr>
          </a:p>
          <a:p>
            <a:pPr marL="285750" lvl="0" indent="-285750">
              <a:lnSpc>
                <a:spcPct val="131250"/>
              </a:lnSpc>
              <a:buSzPts val="1600"/>
              <a:buChar char="✔"/>
            </a:pPr>
            <a:endParaRPr lang="en-US" sz="1600" dirty="0" smtClean="0">
              <a:solidFill>
                <a:schemeClr val="dk1"/>
              </a:solidFill>
              <a:highlight>
                <a:srgbClr val="FDFDFD"/>
              </a:highlight>
            </a:endParaRPr>
          </a:p>
          <a:p>
            <a:pPr marL="285750" lvl="0" indent="-285750">
              <a:lnSpc>
                <a:spcPct val="131250"/>
              </a:lnSpc>
              <a:buSzPts val="1600"/>
              <a:buChar char="✔"/>
            </a:pPr>
            <a:r>
              <a:rPr lang="en-US" sz="1600" dirty="0" smtClean="0">
                <a:solidFill>
                  <a:schemeClr val="dk1"/>
                </a:solidFill>
                <a:highlight>
                  <a:srgbClr val="FDFDFD"/>
                </a:highlight>
              </a:rPr>
              <a:t>Attempted </a:t>
            </a:r>
            <a:r>
              <a:rPr lang="en-US" sz="1600" dirty="0">
                <a:solidFill>
                  <a:schemeClr val="dk1"/>
                </a:solidFill>
                <a:highlight>
                  <a:srgbClr val="FDFDFD"/>
                </a:highlight>
              </a:rPr>
              <a:t>ARP</a:t>
            </a:r>
            <a:r>
              <a:rPr lang="en-US" altLang="ko-KR" sz="1600" dirty="0"/>
              <a:t>(Address Resolution Protocol)</a:t>
            </a:r>
            <a:r>
              <a:rPr lang="en-US" sz="1600" dirty="0">
                <a:solidFill>
                  <a:schemeClr val="dk1"/>
                </a:solidFill>
                <a:highlight>
                  <a:srgbClr val="FDFDFD"/>
                </a:highlight>
              </a:rPr>
              <a:t> spoofing and Send TCP Reset packet to Client</a:t>
            </a:r>
          </a:p>
          <a:p>
            <a:pPr lvl="0">
              <a:lnSpc>
                <a:spcPct val="131250"/>
              </a:lnSpc>
              <a:buSzPts val="1600"/>
            </a:pPr>
            <a:r>
              <a:rPr lang="en-US" sz="1600" dirty="0">
                <a:solidFill>
                  <a:schemeClr val="dk1"/>
                </a:solidFill>
                <a:highlight>
                  <a:srgbClr val="FDFDFD"/>
                </a:highlight>
              </a:rPr>
              <a:t>	</a:t>
            </a:r>
            <a:r>
              <a:rPr lang="en-US" sz="1600" dirty="0">
                <a:solidFill>
                  <a:schemeClr val="dk1"/>
                </a:solidFill>
                <a:highlight>
                  <a:srgbClr val="FDFDFD"/>
                </a:highlight>
                <a:sym typeface="Wingdings" panose="05000000000000000000" pitchFamily="2" charset="2"/>
              </a:rPr>
              <a:t></a:t>
            </a:r>
            <a:r>
              <a:rPr lang="en-US" sz="1600" dirty="0">
                <a:solidFill>
                  <a:schemeClr val="dk1"/>
                </a:solidFill>
                <a:highlight>
                  <a:srgbClr val="FDFDFD"/>
                </a:highlight>
              </a:rPr>
              <a:t> Client can`t receive Server`s data(face </a:t>
            </a:r>
            <a:r>
              <a:rPr lang="en-US" sz="1600" dirty="0" err="1">
                <a:solidFill>
                  <a:schemeClr val="dk1"/>
                </a:solidFill>
                <a:highlight>
                  <a:srgbClr val="FDFDFD"/>
                </a:highlight>
              </a:rPr>
              <a:t>img,etc</a:t>
            </a:r>
            <a:r>
              <a:rPr lang="en-US" sz="1600" dirty="0">
                <a:solidFill>
                  <a:schemeClr val="dk1"/>
                </a:solidFill>
                <a:highlight>
                  <a:srgbClr val="FDFDFD"/>
                </a:highlight>
              </a:rPr>
              <a:t>…) and closed TCP connection by attacker</a:t>
            </a:r>
          </a:p>
          <a:p>
            <a:pPr marL="285750" lvl="0" indent="-285750">
              <a:lnSpc>
                <a:spcPct val="131250"/>
              </a:lnSpc>
              <a:buSzPts val="1600"/>
              <a:buChar char="✔"/>
            </a:pPr>
            <a:r>
              <a:rPr lang="en-US" sz="1600" i="0" u="none" strike="noStrike" cap="none" dirty="0">
                <a:solidFill>
                  <a:schemeClr val="dk1"/>
                </a:solidFill>
                <a:highlight>
                  <a:srgbClr val="FDFDFD"/>
                </a:highlight>
              </a:rPr>
              <a:t>To avoid MITM (Man In The Middle </a:t>
            </a:r>
            <a:r>
              <a:rPr lang="en-US" sz="1600" dirty="0">
                <a:solidFill>
                  <a:schemeClr val="dk1"/>
                </a:solidFill>
                <a:highlight>
                  <a:srgbClr val="FDFDFD"/>
                </a:highlight>
              </a:rPr>
              <a:t>Attack), firewall/IDS have to be considered.(detect spoofing)</a:t>
            </a:r>
            <a:endParaRPr sz="1600" i="0" u="none" strike="noStrike" cap="none" dirty="0">
              <a:solidFill>
                <a:srgbClr val="000000"/>
              </a:solidFill>
            </a:endParaRPr>
          </a:p>
        </p:txBody>
      </p:sp>
      <p:grpSp>
        <p:nvGrpSpPr>
          <p:cNvPr id="2" name="그룹 1"/>
          <p:cNvGrpSpPr/>
          <p:nvPr/>
        </p:nvGrpSpPr>
        <p:grpSpPr>
          <a:xfrm>
            <a:off x="420761" y="4042373"/>
            <a:ext cx="4844798" cy="1936979"/>
            <a:chOff x="1553976" y="2022719"/>
            <a:chExt cx="6840593" cy="3063297"/>
          </a:xfrm>
        </p:grpSpPr>
        <p:sp>
          <p:nvSpPr>
            <p:cNvPr id="9" name="직사각형 8">
              <a:extLst>
                <a:ext uri="{FF2B5EF4-FFF2-40B4-BE49-F238E27FC236}">
                  <a16:creationId xmlns:a16="http://schemas.microsoft.com/office/drawing/2014/main" xmlns="" id="{34E124A3-7BCF-48E6-A005-DCCDED7C1505}"/>
                </a:ext>
              </a:extLst>
            </p:cNvPr>
            <p:cNvSpPr/>
            <p:nvPr/>
          </p:nvSpPr>
          <p:spPr>
            <a:xfrm>
              <a:off x="1991145" y="2022721"/>
              <a:ext cx="1846555" cy="5562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t>192.168.0.116</a:t>
              </a:r>
            </a:p>
            <a:p>
              <a:pPr algn="ctr"/>
              <a:r>
                <a:rPr lang="en-US" altLang="ko-KR" sz="1100" dirty="0"/>
                <a:t>(Server)</a:t>
              </a:r>
              <a:endParaRPr lang="ko-KR" altLang="en-US" sz="1100" dirty="0"/>
            </a:p>
          </p:txBody>
        </p:sp>
        <p:sp>
          <p:nvSpPr>
            <p:cNvPr id="10" name="직사각형 9">
              <a:extLst>
                <a:ext uri="{FF2B5EF4-FFF2-40B4-BE49-F238E27FC236}">
                  <a16:creationId xmlns:a16="http://schemas.microsoft.com/office/drawing/2014/main" xmlns="" id="{025FBD52-3680-441F-B248-692BECF39764}"/>
                </a:ext>
              </a:extLst>
            </p:cNvPr>
            <p:cNvSpPr/>
            <p:nvPr/>
          </p:nvSpPr>
          <p:spPr>
            <a:xfrm>
              <a:off x="5977134" y="2022719"/>
              <a:ext cx="2417435" cy="5562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t>192.168.0.112</a:t>
              </a:r>
            </a:p>
            <a:p>
              <a:pPr algn="ctr"/>
              <a:r>
                <a:rPr lang="en-US" altLang="ko-KR" sz="1100" dirty="0"/>
                <a:t>(Client)</a:t>
              </a:r>
              <a:endParaRPr lang="ko-KR" altLang="en-US" sz="1100" dirty="0"/>
            </a:p>
          </p:txBody>
        </p:sp>
        <p:sp>
          <p:nvSpPr>
            <p:cNvPr id="12" name="직사각형 11">
              <a:extLst>
                <a:ext uri="{FF2B5EF4-FFF2-40B4-BE49-F238E27FC236}">
                  <a16:creationId xmlns:a16="http://schemas.microsoft.com/office/drawing/2014/main" xmlns="" id="{FBE80064-B8FB-4E12-89FD-6327FA9B96B5}"/>
                </a:ext>
              </a:extLst>
            </p:cNvPr>
            <p:cNvSpPr/>
            <p:nvPr/>
          </p:nvSpPr>
          <p:spPr>
            <a:xfrm>
              <a:off x="4069382" y="3754037"/>
              <a:ext cx="1869490" cy="5562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100" dirty="0"/>
                <a:t>192.168.0.226</a:t>
              </a:r>
            </a:p>
            <a:p>
              <a:pPr algn="ctr"/>
              <a:r>
                <a:rPr lang="en-US" altLang="ko-KR" sz="1100" dirty="0"/>
                <a:t>(Attacker)</a:t>
              </a:r>
              <a:endParaRPr lang="ko-KR" altLang="en-US" sz="1100" dirty="0"/>
            </a:p>
          </p:txBody>
        </p:sp>
        <p:sp>
          <p:nvSpPr>
            <p:cNvPr id="13" name="TextBox 12">
              <a:extLst>
                <a:ext uri="{FF2B5EF4-FFF2-40B4-BE49-F238E27FC236}">
                  <a16:creationId xmlns:a16="http://schemas.microsoft.com/office/drawing/2014/main" xmlns="" id="{7F6CC5FF-CC3A-47AF-AF0C-82EB03986D51}"/>
                </a:ext>
              </a:extLst>
            </p:cNvPr>
            <p:cNvSpPr txBox="1"/>
            <p:nvPr/>
          </p:nvSpPr>
          <p:spPr>
            <a:xfrm>
              <a:off x="3942888" y="4404576"/>
              <a:ext cx="2317051" cy="681440"/>
            </a:xfrm>
            <a:prstGeom prst="rect">
              <a:avLst/>
            </a:prstGeom>
            <a:noFill/>
          </p:spPr>
          <p:txBody>
            <a:bodyPr wrap="square" rtlCol="0">
              <a:spAutoFit/>
            </a:bodyPr>
            <a:lstStyle/>
            <a:p>
              <a:r>
                <a:rPr lang="en-US" altLang="ko-KR" sz="1100" dirty="0"/>
                <a:t>08:00:27:a9:b7:9a(NAT)</a:t>
              </a:r>
            </a:p>
            <a:p>
              <a:r>
                <a:rPr lang="en-US" altLang="ko-KR" sz="1100" dirty="0"/>
                <a:t>0c:54:15:55:bd:7e(org)</a:t>
              </a:r>
              <a:endParaRPr lang="ko-KR" altLang="en-US" sz="1100" dirty="0"/>
            </a:p>
          </p:txBody>
        </p:sp>
        <p:sp>
          <p:nvSpPr>
            <p:cNvPr id="14" name="TextBox 13">
              <a:extLst>
                <a:ext uri="{FF2B5EF4-FFF2-40B4-BE49-F238E27FC236}">
                  <a16:creationId xmlns:a16="http://schemas.microsoft.com/office/drawing/2014/main" xmlns="" id="{C590F8A6-AE6D-4705-85CA-A75AA13DFA5B}"/>
                </a:ext>
              </a:extLst>
            </p:cNvPr>
            <p:cNvSpPr txBox="1"/>
            <p:nvPr/>
          </p:nvSpPr>
          <p:spPr>
            <a:xfrm>
              <a:off x="1969041" y="2652565"/>
              <a:ext cx="1818434" cy="413731"/>
            </a:xfrm>
            <a:prstGeom prst="rect">
              <a:avLst/>
            </a:prstGeom>
            <a:noFill/>
          </p:spPr>
          <p:txBody>
            <a:bodyPr wrap="square" rtlCol="0">
              <a:spAutoFit/>
            </a:bodyPr>
            <a:lstStyle/>
            <a:p>
              <a:r>
                <a:rPr lang="pt-BR" altLang="ko-KR" sz="1100" dirty="0"/>
                <a:t>8c:c6:81:da:7c:e4</a:t>
              </a:r>
              <a:endParaRPr lang="ko-KR" altLang="en-US" sz="1100" dirty="0"/>
            </a:p>
          </p:txBody>
        </p:sp>
        <p:sp>
          <p:nvSpPr>
            <p:cNvPr id="15" name="TextBox 14">
              <a:extLst>
                <a:ext uri="{FF2B5EF4-FFF2-40B4-BE49-F238E27FC236}">
                  <a16:creationId xmlns:a16="http://schemas.microsoft.com/office/drawing/2014/main" xmlns="" id="{A694DF52-528C-456B-A9DF-DEB2EED0A45E}"/>
                </a:ext>
              </a:extLst>
            </p:cNvPr>
            <p:cNvSpPr txBox="1"/>
            <p:nvPr/>
          </p:nvSpPr>
          <p:spPr>
            <a:xfrm>
              <a:off x="6259940" y="2641904"/>
              <a:ext cx="1964606" cy="413731"/>
            </a:xfrm>
            <a:prstGeom prst="rect">
              <a:avLst/>
            </a:prstGeom>
            <a:noFill/>
          </p:spPr>
          <p:txBody>
            <a:bodyPr wrap="square" rtlCol="0">
              <a:spAutoFit/>
            </a:bodyPr>
            <a:lstStyle/>
            <a:p>
              <a:r>
                <a:rPr lang="en-US" altLang="ko-KR" sz="1100" dirty="0"/>
                <a:t>10:02:b5:02:4b:12</a:t>
              </a:r>
              <a:endParaRPr lang="ko-KR" altLang="en-US" sz="1100" dirty="0"/>
            </a:p>
          </p:txBody>
        </p:sp>
        <p:sp>
          <p:nvSpPr>
            <p:cNvPr id="17" name="화살표: 왼쪽/오른쪽 9">
              <a:extLst>
                <a:ext uri="{FF2B5EF4-FFF2-40B4-BE49-F238E27FC236}">
                  <a16:creationId xmlns:a16="http://schemas.microsoft.com/office/drawing/2014/main" xmlns="" id="{7BB8971A-9653-491E-8391-70E5976F42E8}"/>
                </a:ext>
              </a:extLst>
            </p:cNvPr>
            <p:cNvSpPr/>
            <p:nvPr/>
          </p:nvSpPr>
          <p:spPr>
            <a:xfrm>
              <a:off x="3837700" y="2176175"/>
              <a:ext cx="1926455" cy="182249"/>
            </a:xfrm>
            <a:prstGeom prst="lef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ko-KR" altLang="en-US" sz="1100"/>
            </a:p>
          </p:txBody>
        </p:sp>
        <p:sp>
          <p:nvSpPr>
            <p:cNvPr id="20" name="번개 19">
              <a:extLst>
                <a:ext uri="{FF2B5EF4-FFF2-40B4-BE49-F238E27FC236}">
                  <a16:creationId xmlns:a16="http://schemas.microsoft.com/office/drawing/2014/main" xmlns="" id="{8EEF63F5-08F4-49A5-ADE3-176F7EC75C18}"/>
                </a:ext>
              </a:extLst>
            </p:cNvPr>
            <p:cNvSpPr/>
            <p:nvPr/>
          </p:nvSpPr>
          <p:spPr>
            <a:xfrm rot="11146411">
              <a:off x="3912595" y="2591202"/>
              <a:ext cx="738247" cy="868213"/>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p>
          </p:txBody>
        </p:sp>
        <p:sp>
          <p:nvSpPr>
            <p:cNvPr id="21" name="TextBox 20">
              <a:extLst>
                <a:ext uri="{FF2B5EF4-FFF2-40B4-BE49-F238E27FC236}">
                  <a16:creationId xmlns:a16="http://schemas.microsoft.com/office/drawing/2014/main" xmlns="" id="{9BB899CB-548A-4D90-B215-211254896CFC}"/>
                </a:ext>
              </a:extLst>
            </p:cNvPr>
            <p:cNvSpPr txBox="1"/>
            <p:nvPr/>
          </p:nvSpPr>
          <p:spPr>
            <a:xfrm>
              <a:off x="1553976" y="3073416"/>
              <a:ext cx="2529860" cy="733523"/>
            </a:xfrm>
            <a:prstGeom prst="rect">
              <a:avLst/>
            </a:prstGeom>
            <a:noFill/>
          </p:spPr>
          <p:txBody>
            <a:bodyPr wrap="none" rtlCol="0">
              <a:spAutoFit/>
            </a:bodyPr>
            <a:lstStyle/>
            <a:p>
              <a:r>
                <a:rPr lang="en-US" altLang="ko-KR" sz="1100" dirty="0">
                  <a:solidFill>
                    <a:srgbClr val="FF0000"/>
                  </a:solidFill>
                </a:rPr>
                <a:t>1. Send ARP reply packet</a:t>
              </a:r>
            </a:p>
            <a:p>
              <a:r>
                <a:rPr lang="en-US" altLang="ko-KR" sz="1100" dirty="0">
                  <a:solidFill>
                    <a:srgbClr val="FF0000"/>
                  </a:solidFill>
                </a:rPr>
                <a:t> with fake MAC address to the server </a:t>
              </a:r>
              <a:endParaRPr lang="ko-KR" altLang="en-US" sz="1100" dirty="0">
                <a:solidFill>
                  <a:srgbClr val="FF0000"/>
                </a:solidFill>
              </a:endParaRPr>
            </a:p>
          </p:txBody>
        </p:sp>
        <p:sp>
          <p:nvSpPr>
            <p:cNvPr id="27" name="번개 26">
              <a:extLst>
                <a:ext uri="{FF2B5EF4-FFF2-40B4-BE49-F238E27FC236}">
                  <a16:creationId xmlns:a16="http://schemas.microsoft.com/office/drawing/2014/main" xmlns="" id="{65732661-8EB2-4A1D-894A-425A8A3CE81F}"/>
                </a:ext>
              </a:extLst>
            </p:cNvPr>
            <p:cNvSpPr/>
            <p:nvPr/>
          </p:nvSpPr>
          <p:spPr>
            <a:xfrm rot="9732488" flipH="1">
              <a:off x="5127018" y="2622622"/>
              <a:ext cx="857403" cy="800187"/>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p>
          </p:txBody>
        </p:sp>
        <p:sp>
          <p:nvSpPr>
            <p:cNvPr id="28" name="TextBox 27">
              <a:extLst>
                <a:ext uri="{FF2B5EF4-FFF2-40B4-BE49-F238E27FC236}">
                  <a16:creationId xmlns:a16="http://schemas.microsoft.com/office/drawing/2014/main" xmlns="" id="{4DF582BC-7DC2-42CC-A725-901B1E7384BE}"/>
                </a:ext>
              </a:extLst>
            </p:cNvPr>
            <p:cNvSpPr txBox="1"/>
            <p:nvPr/>
          </p:nvSpPr>
          <p:spPr>
            <a:xfrm>
              <a:off x="5489526" y="3329668"/>
              <a:ext cx="2611612" cy="445353"/>
            </a:xfrm>
            <a:prstGeom prst="rect">
              <a:avLst/>
            </a:prstGeom>
            <a:noFill/>
          </p:spPr>
          <p:txBody>
            <a:bodyPr wrap="none" rtlCol="0">
              <a:spAutoFit/>
            </a:bodyPr>
            <a:lstStyle/>
            <a:p>
              <a:r>
                <a:rPr lang="en-US" altLang="ko-KR" sz="1100" dirty="0">
                  <a:solidFill>
                    <a:srgbClr val="FF0000"/>
                  </a:solidFill>
                </a:rPr>
                <a:t>2. Send TCP Reset packet to the client</a:t>
              </a:r>
              <a:endParaRPr lang="ko-KR" altLang="en-US" sz="1100" dirty="0">
                <a:solidFill>
                  <a:srgbClr val="FF0000"/>
                </a:solidFill>
              </a:endParaRPr>
            </a:p>
          </p:txBody>
        </p:sp>
      </p:grpSp>
      <p:pic>
        <p:nvPicPr>
          <p:cNvPr id="22" name="그림 21">
            <a:extLst>
              <a:ext uri="{FF2B5EF4-FFF2-40B4-BE49-F238E27FC236}">
                <a16:creationId xmlns:a16="http://schemas.microsoft.com/office/drawing/2014/main" xmlns="" id="{300060FE-4A57-4904-833A-F1B251F5A09A}"/>
              </a:ext>
            </a:extLst>
          </p:cNvPr>
          <p:cNvPicPr>
            <a:picLocks noChangeAspect="1"/>
          </p:cNvPicPr>
          <p:nvPr/>
        </p:nvPicPr>
        <p:blipFill>
          <a:blip r:embed="rId3"/>
          <a:stretch>
            <a:fillRect/>
          </a:stretch>
        </p:blipFill>
        <p:spPr>
          <a:xfrm>
            <a:off x="6129319" y="3593571"/>
            <a:ext cx="3088215" cy="815289"/>
          </a:xfrm>
          <a:prstGeom prst="rect">
            <a:avLst/>
          </a:prstGeom>
        </p:spPr>
      </p:pic>
      <p:sp>
        <p:nvSpPr>
          <p:cNvPr id="23" name="TextBox 22">
            <a:extLst>
              <a:ext uri="{FF2B5EF4-FFF2-40B4-BE49-F238E27FC236}">
                <a16:creationId xmlns:a16="http://schemas.microsoft.com/office/drawing/2014/main" xmlns="" id="{A163D242-1202-4E45-AEC6-F657E1AE3866}"/>
              </a:ext>
            </a:extLst>
          </p:cNvPr>
          <p:cNvSpPr txBox="1"/>
          <p:nvPr/>
        </p:nvSpPr>
        <p:spPr>
          <a:xfrm>
            <a:off x="6409852" y="4396476"/>
            <a:ext cx="1994457" cy="261610"/>
          </a:xfrm>
          <a:prstGeom prst="rect">
            <a:avLst/>
          </a:prstGeom>
          <a:noFill/>
        </p:spPr>
        <p:txBody>
          <a:bodyPr wrap="none" rtlCol="0">
            <a:spAutoFit/>
          </a:bodyPr>
          <a:lstStyle/>
          <a:p>
            <a:r>
              <a:rPr lang="en-US" altLang="ko-KR" sz="1100" dirty="0"/>
              <a:t>Normal ARP cache of Server</a:t>
            </a:r>
            <a:endParaRPr lang="ko-KR" altLang="en-US" sz="1100" dirty="0"/>
          </a:p>
        </p:txBody>
      </p:sp>
      <p:sp>
        <p:nvSpPr>
          <p:cNvPr id="24" name="TextBox 23">
            <a:extLst>
              <a:ext uri="{FF2B5EF4-FFF2-40B4-BE49-F238E27FC236}">
                <a16:creationId xmlns:a16="http://schemas.microsoft.com/office/drawing/2014/main" xmlns="" id="{42F9C5E6-C9BA-4BE4-96B5-727AB7F8AF9B}"/>
              </a:ext>
            </a:extLst>
          </p:cNvPr>
          <p:cNvSpPr txBox="1"/>
          <p:nvPr/>
        </p:nvSpPr>
        <p:spPr>
          <a:xfrm>
            <a:off x="6409852" y="5757593"/>
            <a:ext cx="2064989" cy="261610"/>
          </a:xfrm>
          <a:prstGeom prst="rect">
            <a:avLst/>
          </a:prstGeom>
          <a:noFill/>
        </p:spPr>
        <p:txBody>
          <a:bodyPr wrap="none" rtlCol="0">
            <a:spAutoFit/>
          </a:bodyPr>
          <a:lstStyle/>
          <a:p>
            <a:r>
              <a:rPr lang="en-US" altLang="ko-KR" sz="1100" dirty="0"/>
              <a:t>Spoofed ARP cache of Server</a:t>
            </a:r>
            <a:endParaRPr lang="ko-KR" altLang="en-US" sz="1100" dirty="0"/>
          </a:p>
        </p:txBody>
      </p:sp>
      <p:pic>
        <p:nvPicPr>
          <p:cNvPr id="25" name="그림 24">
            <a:extLst>
              <a:ext uri="{FF2B5EF4-FFF2-40B4-BE49-F238E27FC236}">
                <a16:creationId xmlns:a16="http://schemas.microsoft.com/office/drawing/2014/main" xmlns="" id="{8D5D2580-D89B-44CD-AC20-04F5CAFF4280}"/>
              </a:ext>
            </a:extLst>
          </p:cNvPr>
          <p:cNvPicPr>
            <a:picLocks noChangeAspect="1"/>
          </p:cNvPicPr>
          <p:nvPr/>
        </p:nvPicPr>
        <p:blipFill>
          <a:blip r:embed="rId4"/>
          <a:stretch>
            <a:fillRect/>
          </a:stretch>
        </p:blipFill>
        <p:spPr>
          <a:xfrm>
            <a:off x="6129319" y="4938092"/>
            <a:ext cx="3232027" cy="845882"/>
          </a:xfrm>
          <a:prstGeom prst="rect">
            <a:avLst/>
          </a:prstGeom>
        </p:spPr>
      </p:pic>
      <p:sp>
        <p:nvSpPr>
          <p:cNvPr id="26" name="화살표: 오른쪽 19">
            <a:extLst>
              <a:ext uri="{FF2B5EF4-FFF2-40B4-BE49-F238E27FC236}">
                <a16:creationId xmlns:a16="http://schemas.microsoft.com/office/drawing/2014/main" xmlns="" id="{4474E6D1-5D3A-49C4-A708-FE2FE9E03660}"/>
              </a:ext>
            </a:extLst>
          </p:cNvPr>
          <p:cNvSpPr/>
          <p:nvPr/>
        </p:nvSpPr>
        <p:spPr>
          <a:xfrm rot="5400000">
            <a:off x="7423845" y="4465584"/>
            <a:ext cx="316471" cy="62392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0" name="표 2">
            <a:extLst>
              <a:ext uri="{FF2B5EF4-FFF2-40B4-BE49-F238E27FC236}">
                <a16:creationId xmlns:a16="http://schemas.microsoft.com/office/drawing/2014/main" xmlns="" id="{E38490BC-5A1D-4A8D-B594-CDABB4457F1A}"/>
              </a:ext>
            </a:extLst>
          </p:cNvPr>
          <p:cNvGraphicFramePr>
            <a:graphicFrameLocks noGrp="1"/>
          </p:cNvGraphicFramePr>
          <p:nvPr>
            <p:extLst>
              <p:ext uri="{D42A27DB-BD31-4B8C-83A1-F6EECF244321}">
                <p14:modId xmlns:p14="http://schemas.microsoft.com/office/powerpoint/2010/main" val="4269054435"/>
              </p:ext>
            </p:extLst>
          </p:nvPr>
        </p:nvGraphicFramePr>
        <p:xfrm>
          <a:off x="266481" y="1135260"/>
          <a:ext cx="9370313" cy="919480"/>
        </p:xfrm>
        <a:graphic>
          <a:graphicData uri="http://schemas.openxmlformats.org/drawingml/2006/table">
            <a:tbl>
              <a:tblPr firstRow="1" bandRow="1"/>
              <a:tblGrid>
                <a:gridCol w="1186433">
                  <a:extLst>
                    <a:ext uri="{9D8B030D-6E8A-4147-A177-3AD203B41FA5}">
                      <a16:colId xmlns:a16="http://schemas.microsoft.com/office/drawing/2014/main" xmlns="" val="1090437574"/>
                    </a:ext>
                  </a:extLst>
                </a:gridCol>
                <a:gridCol w="2945183">
                  <a:extLst>
                    <a:ext uri="{9D8B030D-6E8A-4147-A177-3AD203B41FA5}">
                      <a16:colId xmlns:a16="http://schemas.microsoft.com/office/drawing/2014/main" xmlns="" val="2772510622"/>
                    </a:ext>
                  </a:extLst>
                </a:gridCol>
                <a:gridCol w="3920150">
                  <a:extLst>
                    <a:ext uri="{9D8B030D-6E8A-4147-A177-3AD203B41FA5}">
                      <a16:colId xmlns:a16="http://schemas.microsoft.com/office/drawing/2014/main" xmlns="" val="2214465366"/>
                    </a:ext>
                  </a:extLst>
                </a:gridCol>
                <a:gridCol w="1318547">
                  <a:extLst>
                    <a:ext uri="{9D8B030D-6E8A-4147-A177-3AD203B41FA5}">
                      <a16:colId xmlns:a16="http://schemas.microsoft.com/office/drawing/2014/main" xmlns="" val="4195508297"/>
                    </a:ext>
                  </a:extLst>
                </a:gridCol>
              </a:tblGrid>
              <a:tr h="370840">
                <a:tc>
                  <a:txBody>
                    <a:bodyPr/>
                    <a:lstStyle/>
                    <a:p>
                      <a:pPr latinLnBrk="1"/>
                      <a:r>
                        <a:rPr lang="en-US" altLang="ko-KR" sz="1000" dirty="0">
                          <a:latin typeface="Arial" panose="020B0604020202020204" pitchFamily="34" charset="0"/>
                          <a:cs typeface="Arial" panose="020B0604020202020204" pitchFamily="34" charset="0"/>
                        </a:rPr>
                        <a:t>Service(port)</a:t>
                      </a:r>
                      <a:endParaRPr lang="ko-KR" altLang="en-US" sz="1000"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latinLnBrk="1"/>
                      <a:r>
                        <a:rPr lang="en-US" altLang="ko-KR" sz="1000" dirty="0">
                          <a:latin typeface="Arial" panose="020B0604020202020204" pitchFamily="34" charset="0"/>
                          <a:cs typeface="Arial" panose="020B0604020202020204" pitchFamily="34" charset="0"/>
                        </a:rPr>
                        <a:t>Subject</a:t>
                      </a:r>
                      <a:endParaRPr lang="ko-KR" altLang="en-US" sz="1000"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latinLnBrk="1"/>
                      <a:r>
                        <a:rPr lang="en-US" altLang="ko-KR" sz="1000" dirty="0">
                          <a:latin typeface="Arial" panose="020B0604020202020204" pitchFamily="34" charset="0"/>
                          <a:cs typeface="Arial" panose="020B0604020202020204" pitchFamily="34" charset="0"/>
                        </a:rPr>
                        <a:t>Vulnerability insight</a:t>
                      </a:r>
                      <a:endParaRPr lang="ko-KR" altLang="en-US" sz="1000"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latinLnBrk="1"/>
                      <a:r>
                        <a:rPr lang="en-US" altLang="ko-KR" sz="1000" dirty="0">
                          <a:latin typeface="Arial" panose="020B0604020202020204" pitchFamily="34" charset="0"/>
                          <a:cs typeface="Arial" panose="020B0604020202020204" pitchFamily="34" charset="0"/>
                        </a:rPr>
                        <a:t>CVE</a:t>
                      </a:r>
                      <a:endParaRPr lang="ko-KR" altLang="en-US" sz="1000" dirty="0">
                        <a:latin typeface="Arial" panose="020B0604020202020204" pitchFamily="34" charset="0"/>
                        <a:cs typeface="Arial" panose="020B0604020202020204" pitchFamily="34" charset="0"/>
                      </a:endParaRPr>
                    </a:p>
                  </a:txBody>
                  <a:tcPr>
                    <a:solidFill>
                      <a:schemeClr val="bg1">
                        <a:lumMod val="85000"/>
                      </a:schemeClr>
                    </a:solidFill>
                  </a:tcPr>
                </a:tc>
                <a:extLst>
                  <a:ext uri="{0D108BD9-81ED-4DB2-BD59-A6C34878D82A}">
                    <a16:rowId xmlns:a16="http://schemas.microsoft.com/office/drawing/2014/main" xmlns="" val="911911664"/>
                  </a:ext>
                </a:extLst>
              </a:tr>
              <a:tr h="370840">
                <a:tc>
                  <a:txBody>
                    <a:bodyPr/>
                    <a:lstStyle/>
                    <a:p>
                      <a:pPr latinLnBrk="1"/>
                      <a:r>
                        <a:rPr lang="en-US" altLang="ko-KR" sz="1000" dirty="0">
                          <a:latin typeface="Arial" panose="020B0604020202020204" pitchFamily="34" charset="0"/>
                          <a:cs typeface="Arial" panose="020B0604020202020204" pitchFamily="34" charset="0"/>
                        </a:rPr>
                        <a:t>General TCP</a:t>
                      </a:r>
                      <a:endParaRPr lang="ko-KR" altLang="en-US" sz="1000" dirty="0">
                        <a:latin typeface="Arial" panose="020B0604020202020204" pitchFamily="34" charset="0"/>
                        <a:cs typeface="Arial" panose="020B0604020202020204" pitchFamily="34" charset="0"/>
                      </a:endParaRPr>
                    </a:p>
                  </a:txBody>
                  <a:tcPr/>
                </a:tc>
                <a:tc>
                  <a:txBody>
                    <a:bodyPr/>
                    <a:lstStyle/>
                    <a:p>
                      <a:pPr latinLnBrk="1"/>
                      <a:r>
                        <a:rPr lang="en-US" altLang="ko-KR" sz="1000" dirty="0">
                          <a:latin typeface="Arial" panose="020B0604020202020204" pitchFamily="34" charset="0"/>
                          <a:cs typeface="Arial" panose="020B0604020202020204" pitchFamily="34" charset="0"/>
                        </a:rPr>
                        <a:t>TCP Sequence Number Approximation Reset Denial of Service Vulnerability</a:t>
                      </a:r>
                      <a:endParaRPr lang="ko-KR" altLang="en-US" sz="1000" dirty="0">
                        <a:latin typeface="Arial" panose="020B0604020202020204" pitchFamily="34" charset="0"/>
                        <a:cs typeface="Arial" panose="020B0604020202020204" pitchFamily="34" charset="0"/>
                      </a:endParaRPr>
                    </a:p>
                  </a:txBody>
                  <a:tcPr/>
                </a:tc>
                <a:tc>
                  <a:txBody>
                    <a:bodyPr/>
                    <a:lstStyle/>
                    <a:p>
                      <a:pPr latinLnBrk="1"/>
                      <a:r>
                        <a:rPr lang="en-US" altLang="ko-KR" sz="1000" dirty="0">
                          <a:latin typeface="Arial" panose="020B0604020202020204" pitchFamily="34" charset="0"/>
                          <a:cs typeface="Arial" panose="020B0604020202020204" pitchFamily="34" charset="0"/>
                        </a:rPr>
                        <a:t>The flaw is triggered when spoofed TCP Reset packets are received by the targeted TCP stack and will result in loss of availability for the attacked TCP services.</a:t>
                      </a:r>
                      <a:endParaRPr lang="ko-KR" altLang="en-US" sz="1000" dirty="0">
                        <a:latin typeface="Arial" panose="020B0604020202020204" pitchFamily="34" charset="0"/>
                        <a:cs typeface="Arial" panose="020B0604020202020204" pitchFamily="34" charset="0"/>
                      </a:endParaRPr>
                    </a:p>
                  </a:txBody>
                  <a:tcPr/>
                </a:tc>
                <a:tc>
                  <a:txBody>
                    <a:bodyPr/>
                    <a:lstStyle/>
                    <a:p>
                      <a:pPr latinLnBrk="1"/>
                      <a:r>
                        <a:rPr lang="en-US" altLang="ko-KR" sz="1000" dirty="0">
                          <a:latin typeface="Arial" panose="020B0604020202020204" pitchFamily="34" charset="0"/>
                          <a:cs typeface="Arial" panose="020B0604020202020204" pitchFamily="34" charset="0"/>
                        </a:rPr>
                        <a:t>CVE-2004-0230</a:t>
                      </a:r>
                      <a:endParaRPr lang="ko-KR" altLang="en-US" sz="1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547516495"/>
                  </a:ext>
                </a:extLst>
              </a:tr>
            </a:tbl>
          </a:graphicData>
        </a:graphic>
      </p:graphicFrame>
    </p:spTree>
    <p:extLst>
      <p:ext uri="{BB962C8B-B14F-4D97-AF65-F5344CB8AC3E}">
        <p14:creationId xmlns:p14="http://schemas.microsoft.com/office/powerpoint/2010/main" val="42754381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43"/>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lvl="0"/>
            <a:r>
              <a:rPr lang="en-US" sz="2000" b="1" i="0" u="none" strike="noStrike" cap="none" dirty="0">
                <a:solidFill>
                  <a:srgbClr val="000000"/>
                </a:solidFill>
                <a:latin typeface="Arial" panose="020B0604020202020204" pitchFamily="34" charset="0"/>
                <a:cs typeface="Arial" panose="020B0604020202020204" pitchFamily="34" charset="0"/>
                <a:sym typeface="Arial"/>
              </a:rPr>
              <a:t>3. Test </a:t>
            </a:r>
            <a:r>
              <a:rPr lang="en-US" altLang="ko-KR" sz="2000" b="1" dirty="0">
                <a:latin typeface="Arial" panose="020B0604020202020204" pitchFamily="34" charset="0"/>
                <a:cs typeface="Arial" panose="020B0604020202020204" pitchFamily="34" charset="0"/>
              </a:rPr>
              <a:t>– </a:t>
            </a:r>
            <a:r>
              <a:rPr lang="en-US" altLang="ko-KR" sz="2000" b="1" dirty="0" smtClean="0">
                <a:latin typeface="Arial" panose="020B0604020202020204" pitchFamily="34" charset="0"/>
                <a:cs typeface="Arial" panose="020B0604020202020204" pitchFamily="34" charset="0"/>
              </a:rPr>
              <a:t>Demo</a:t>
            </a:r>
            <a:endParaRPr lang="en-US" altLang="ko-KR" sz="2000" b="1" dirty="0"/>
          </a:p>
        </p:txBody>
      </p:sp>
      <p:sp>
        <p:nvSpPr>
          <p:cNvPr id="6" name="Google Shape;32;p3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7F7F7F"/>
                </a:solidFill>
                <a:latin typeface="Arial"/>
                <a:ea typeface="Arial"/>
                <a:cs typeface="Arial"/>
                <a:sym typeface="Arial"/>
              </a:rPr>
              <a:t>Security Evaluation</a:t>
            </a:r>
            <a:endParaRPr sz="1800" b="0" i="0" u="none" strike="noStrike" cap="none" dirty="0">
              <a:solidFill>
                <a:srgbClr val="7F7F7F"/>
              </a:solidFill>
              <a:latin typeface="Arial"/>
              <a:ea typeface="Arial"/>
              <a:cs typeface="Arial"/>
              <a:sym typeface="Arial"/>
            </a:endParaRPr>
          </a:p>
        </p:txBody>
      </p:sp>
      <p:pic>
        <p:nvPicPr>
          <p:cNvPr id="4" name="tcp_reset_atta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482" y="642803"/>
            <a:ext cx="9891518" cy="5270720"/>
          </a:xfrm>
          <a:prstGeom prst="rect">
            <a:avLst/>
          </a:prstGeom>
        </p:spPr>
      </p:pic>
    </p:spTree>
    <p:extLst>
      <p:ext uri="{BB962C8B-B14F-4D97-AF65-F5344CB8AC3E}">
        <p14:creationId xmlns:p14="http://schemas.microsoft.com/office/powerpoint/2010/main" val="10881360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43"/>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lvl="0">
              <a:buSzPts val="2000"/>
            </a:pPr>
            <a:r>
              <a:rPr lang="en-US" sz="2000" b="1" i="0" u="none" strike="noStrike" cap="none" dirty="0">
                <a:solidFill>
                  <a:srgbClr val="000000"/>
                </a:solidFill>
                <a:latin typeface="Arial" panose="020B0604020202020204" pitchFamily="34" charset="0"/>
                <a:cs typeface="Arial" panose="020B0604020202020204" pitchFamily="34" charset="0"/>
                <a:sym typeface="Arial"/>
              </a:rPr>
              <a:t>4</a:t>
            </a:r>
            <a:r>
              <a:rPr lang="en-US" sz="2000" b="1" dirty="0">
                <a:latin typeface="Arial" panose="020B0604020202020204" pitchFamily="34" charset="0"/>
                <a:cs typeface="Arial" panose="020B0604020202020204" pitchFamily="34" charset="0"/>
              </a:rPr>
              <a:t>. Evaluation summary</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 name="Google Shape;32;p3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7F7F7F"/>
                </a:solidFill>
                <a:latin typeface="Arial"/>
                <a:ea typeface="Arial"/>
                <a:cs typeface="Arial"/>
                <a:sym typeface="Arial"/>
              </a:rPr>
              <a:t>Security Evaluation</a:t>
            </a:r>
            <a:endParaRPr sz="1800" b="0" i="0" u="none" strike="noStrike" cap="none" dirty="0">
              <a:solidFill>
                <a:srgbClr val="7F7F7F"/>
              </a:solidFill>
              <a:latin typeface="Arial"/>
              <a:ea typeface="Arial"/>
              <a:cs typeface="Arial"/>
              <a:sym typeface="Arial"/>
            </a:endParaRPr>
          </a:p>
        </p:txBody>
      </p:sp>
      <p:sp>
        <p:nvSpPr>
          <p:cNvPr id="17" name="Google Shape;126;ge25dbbf9de_5_1"/>
          <p:cNvSpPr txBox="1"/>
          <p:nvPr/>
        </p:nvSpPr>
        <p:spPr>
          <a:xfrm>
            <a:off x="214128" y="595432"/>
            <a:ext cx="4626096" cy="879078"/>
          </a:xfrm>
          <a:prstGeom prst="rect">
            <a:avLst/>
          </a:prstGeom>
          <a:noFill/>
          <a:ln>
            <a:noFill/>
          </a:ln>
        </p:spPr>
        <p:txBody>
          <a:bodyPr spcFirstLastPara="1" wrap="square" lIns="72000" tIns="36000" rIns="72000" bIns="36000" anchor="t" anchorCtr="0">
            <a:spAutoFit/>
          </a:bodyPr>
          <a:lstStyle/>
          <a:p>
            <a:pPr lvl="0">
              <a:lnSpc>
                <a:spcPct val="131250"/>
              </a:lnSpc>
              <a:buSzPts val="1600"/>
            </a:pPr>
            <a:r>
              <a:rPr lang="en-US" altLang="ko" sz="1600" b="1" dirty="0"/>
              <a:t>Time distribution</a:t>
            </a:r>
            <a:endParaRPr lang="en-US" altLang="ko-KR" dirty="0"/>
          </a:p>
          <a:p>
            <a:pPr marL="285750" lvl="0" indent="-285750">
              <a:lnSpc>
                <a:spcPct val="131250"/>
              </a:lnSpc>
              <a:buSzPts val="1600"/>
              <a:buFont typeface="Wingdings" panose="05000000000000000000" pitchFamily="2" charset="2"/>
              <a:buChar char="ü"/>
            </a:pPr>
            <a:r>
              <a:rPr lang="en-US" sz="1200" dirty="0"/>
              <a:t>Total : Approximately 90 hours</a:t>
            </a:r>
          </a:p>
          <a:p>
            <a:pPr marL="285750" indent="-285750">
              <a:lnSpc>
                <a:spcPct val="131250"/>
              </a:lnSpc>
              <a:buSzPts val="1600"/>
              <a:buFont typeface="Wingdings" panose="05000000000000000000" pitchFamily="2" charset="2"/>
              <a:buChar char="ü"/>
            </a:pPr>
            <a:r>
              <a:rPr lang="en-US" altLang="ko-KR" sz="1200" dirty="0"/>
              <a:t>Test : 50%, Secure code review : 44%, Design Analysis : 6%</a:t>
            </a:r>
          </a:p>
        </p:txBody>
      </p:sp>
      <p:pic>
        <p:nvPicPr>
          <p:cNvPr id="18" name="Google Shape;62;p15" title="차트"/>
          <p:cNvPicPr preferRelativeResize="0"/>
          <p:nvPr/>
        </p:nvPicPr>
        <p:blipFill>
          <a:blip r:embed="rId3">
            <a:alphaModFix/>
          </a:blip>
          <a:stretch>
            <a:fillRect/>
          </a:stretch>
        </p:blipFill>
        <p:spPr>
          <a:xfrm>
            <a:off x="632608" y="4005184"/>
            <a:ext cx="3310143" cy="2109841"/>
          </a:xfrm>
          <a:prstGeom prst="rect">
            <a:avLst/>
          </a:prstGeom>
          <a:noFill/>
          <a:ln>
            <a:noFill/>
          </a:ln>
        </p:spPr>
      </p:pic>
      <p:pic>
        <p:nvPicPr>
          <p:cNvPr id="19" name="Google Shape;61;p15" title="차트"/>
          <p:cNvPicPr preferRelativeResize="0"/>
          <p:nvPr/>
        </p:nvPicPr>
        <p:blipFill>
          <a:blip r:embed="rId4">
            <a:alphaModFix/>
          </a:blip>
          <a:stretch>
            <a:fillRect/>
          </a:stretch>
        </p:blipFill>
        <p:spPr>
          <a:xfrm>
            <a:off x="632607" y="1716434"/>
            <a:ext cx="3310143" cy="2109841"/>
          </a:xfrm>
          <a:prstGeom prst="rect">
            <a:avLst/>
          </a:prstGeom>
          <a:noFill/>
          <a:ln>
            <a:noFill/>
          </a:ln>
        </p:spPr>
      </p:pic>
      <p:sp>
        <p:nvSpPr>
          <p:cNvPr id="20" name="Google Shape;126;ge25dbbf9de_5_1">
            <a:extLst>
              <a:ext uri="{FF2B5EF4-FFF2-40B4-BE49-F238E27FC236}">
                <a16:creationId xmlns:a16="http://schemas.microsoft.com/office/drawing/2014/main" xmlns="" id="{DBAFD16A-B950-44BA-A173-8B099869CDB9}"/>
              </a:ext>
            </a:extLst>
          </p:cNvPr>
          <p:cNvSpPr txBox="1"/>
          <p:nvPr/>
        </p:nvSpPr>
        <p:spPr>
          <a:xfrm>
            <a:off x="4970194" y="601286"/>
            <a:ext cx="2769254" cy="395227"/>
          </a:xfrm>
          <a:prstGeom prst="rect">
            <a:avLst/>
          </a:prstGeom>
          <a:noFill/>
          <a:ln>
            <a:noFill/>
          </a:ln>
        </p:spPr>
        <p:txBody>
          <a:bodyPr spcFirstLastPara="1" wrap="square" lIns="72000" tIns="36000" rIns="72000" bIns="36000" anchor="t" anchorCtr="0">
            <a:spAutoFit/>
          </a:bodyPr>
          <a:lstStyle/>
          <a:p>
            <a:pPr lvl="0">
              <a:lnSpc>
                <a:spcPct val="131250"/>
              </a:lnSpc>
              <a:buSzPts val="1600"/>
            </a:pPr>
            <a:r>
              <a:rPr lang="en-US" altLang="ko" sz="1600" b="1" dirty="0" smtClean="0"/>
              <a:t>Identified Outcomes</a:t>
            </a:r>
            <a:endParaRPr lang="en-US" altLang="ko-KR" dirty="0"/>
          </a:p>
        </p:txBody>
      </p:sp>
      <p:graphicFrame>
        <p:nvGraphicFramePr>
          <p:cNvPr id="21" name="Google Shape;238;ge0bd8026fd_0_0">
            <a:extLst>
              <a:ext uri="{FF2B5EF4-FFF2-40B4-BE49-F238E27FC236}">
                <a16:creationId xmlns:a16="http://schemas.microsoft.com/office/drawing/2014/main" xmlns="" id="{77AC414E-4347-4360-B2E7-2D213FFCABD3}"/>
              </a:ext>
            </a:extLst>
          </p:cNvPr>
          <p:cNvGraphicFramePr/>
          <p:nvPr>
            <p:extLst>
              <p:ext uri="{D42A27DB-BD31-4B8C-83A1-F6EECF244321}">
                <p14:modId xmlns:p14="http://schemas.microsoft.com/office/powerpoint/2010/main" val="2264759242"/>
              </p:ext>
            </p:extLst>
          </p:nvPr>
        </p:nvGraphicFramePr>
        <p:xfrm>
          <a:off x="4970193" y="1069493"/>
          <a:ext cx="4576143" cy="4467848"/>
        </p:xfrm>
        <a:graphic>
          <a:graphicData uri="http://schemas.openxmlformats.org/drawingml/2006/table">
            <a:tbl>
              <a:tblPr firstRow="1" bandRow="1">
                <a:noFill/>
              </a:tblPr>
              <a:tblGrid>
                <a:gridCol w="1431145">
                  <a:extLst>
                    <a:ext uri="{9D8B030D-6E8A-4147-A177-3AD203B41FA5}">
                      <a16:colId xmlns:a16="http://schemas.microsoft.com/office/drawing/2014/main" xmlns="" val="20000"/>
                    </a:ext>
                  </a:extLst>
                </a:gridCol>
                <a:gridCol w="1187378">
                  <a:extLst>
                    <a:ext uri="{9D8B030D-6E8A-4147-A177-3AD203B41FA5}">
                      <a16:colId xmlns:a16="http://schemas.microsoft.com/office/drawing/2014/main" xmlns="" val="20001"/>
                    </a:ext>
                  </a:extLst>
                </a:gridCol>
                <a:gridCol w="1957620">
                  <a:extLst>
                    <a:ext uri="{9D8B030D-6E8A-4147-A177-3AD203B41FA5}">
                      <a16:colId xmlns:a16="http://schemas.microsoft.com/office/drawing/2014/main" xmlns="" val="20002"/>
                    </a:ext>
                  </a:extLst>
                </a:gridCol>
              </a:tblGrid>
              <a:tr h="259856">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dirty="0">
                          <a:latin typeface="Arial" panose="020B0604020202020204" pitchFamily="34" charset="0"/>
                          <a:cs typeface="Arial" panose="020B0604020202020204" pitchFamily="34" charset="0"/>
                        </a:rPr>
                        <a:t>Lesson</a:t>
                      </a:r>
                      <a:endParaRPr sz="1200" b="0" i="0" u="none" strike="noStrike" cap="none" dirty="0">
                        <a:solidFill>
                          <a:schemeClr val="lt1"/>
                        </a:solidFill>
                        <a:latin typeface="Arial" panose="020B0604020202020204" pitchFamily="34" charset="0"/>
                        <a:ea typeface="Arial"/>
                        <a:cs typeface="Arial" panose="020B0604020202020204" pitchFamily="34" charset="0"/>
                        <a:sym typeface="Arial"/>
                      </a:endParaRPr>
                    </a:p>
                  </a:txBody>
                  <a:tcPr marL="9500" marR="9500" marT="9500" marB="0" anchor="ctr">
                    <a:solidFill>
                      <a:schemeClr val="bg1">
                        <a:lumMod val="85000"/>
                      </a:schemeClr>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dirty="0">
                          <a:latin typeface="Arial" panose="020B0604020202020204" pitchFamily="34" charset="0"/>
                          <a:ea typeface="Arimo"/>
                          <a:cs typeface="Arial" panose="020B0604020202020204" pitchFamily="34" charset="0"/>
                          <a:sym typeface="Arimo"/>
                        </a:rPr>
                        <a:t>Activities</a:t>
                      </a:r>
                      <a:endParaRPr sz="1200" b="0" i="0" u="none" strike="noStrike" cap="none" dirty="0">
                        <a:solidFill>
                          <a:schemeClr val="lt1"/>
                        </a:solidFill>
                        <a:latin typeface="Arial" panose="020B0604020202020204" pitchFamily="34" charset="0"/>
                        <a:ea typeface="Arial"/>
                        <a:cs typeface="Arial" panose="020B0604020202020204" pitchFamily="34" charset="0"/>
                        <a:sym typeface="Arial"/>
                      </a:endParaRPr>
                    </a:p>
                  </a:txBody>
                  <a:tcPr marL="9500" marR="9500" marT="9500" marB="0" anchor="ctr">
                    <a:solidFill>
                      <a:schemeClr val="bg1">
                        <a:lumMod val="85000"/>
                      </a:schemeClr>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dirty="0" smtClean="0">
                          <a:latin typeface="Arial" panose="020B0604020202020204" pitchFamily="34" charset="0"/>
                          <a:cs typeface="Arial" panose="020B0604020202020204" pitchFamily="34" charset="0"/>
                        </a:rPr>
                        <a:t>Vulnerabilities/Issues</a:t>
                      </a:r>
                      <a:endParaRPr sz="1200" b="0" i="0" u="none" strike="noStrike" cap="none" dirty="0">
                        <a:solidFill>
                          <a:schemeClr val="lt1"/>
                        </a:solidFill>
                        <a:latin typeface="Arial" panose="020B0604020202020204" pitchFamily="34" charset="0"/>
                        <a:ea typeface="Arial"/>
                        <a:cs typeface="Arial" panose="020B0604020202020204" pitchFamily="34" charset="0"/>
                        <a:sym typeface="Arial"/>
                      </a:endParaRPr>
                    </a:p>
                  </a:txBody>
                  <a:tcPr marL="9500" marR="9500" marT="9500" marB="0" anchor="ctr">
                    <a:solidFill>
                      <a:schemeClr val="bg1">
                        <a:lumMod val="85000"/>
                      </a:schemeClr>
                    </a:solidFill>
                  </a:tcPr>
                </a:tc>
                <a:extLst>
                  <a:ext uri="{0D108BD9-81ED-4DB2-BD59-A6C34878D82A}">
                    <a16:rowId xmlns:a16="http://schemas.microsoft.com/office/drawing/2014/main" xmlns="" val="10000"/>
                  </a:ext>
                </a:extLst>
              </a:tr>
              <a:tr h="408746">
                <a:tc>
                  <a:txBody>
                    <a:bodyPr/>
                    <a:lstStyle/>
                    <a:p>
                      <a:pPr marL="0" marR="0" lvl="0" indent="0" algn="ctr" rtl="0">
                        <a:lnSpc>
                          <a:spcPct val="131250"/>
                        </a:lnSpc>
                        <a:spcBef>
                          <a:spcPts val="0"/>
                        </a:spcBef>
                        <a:spcAft>
                          <a:spcPts val="0"/>
                        </a:spcAft>
                        <a:buClr>
                          <a:srgbClr val="000000"/>
                        </a:buClr>
                        <a:buSzPts val="1400"/>
                        <a:buFont typeface="Arial"/>
                        <a:buNone/>
                      </a:pPr>
                      <a:r>
                        <a:rPr lang="en-US" sz="1000" b="1" i="0" u="none" strike="noStrike" cap="none" dirty="0">
                          <a:solidFill>
                            <a:schemeClr val="dk1"/>
                          </a:solidFill>
                          <a:latin typeface="Arial" panose="020B0604020202020204" pitchFamily="34" charset="0"/>
                          <a:ea typeface="Arial"/>
                          <a:cs typeface="Arial" panose="020B0604020202020204" pitchFamily="34" charset="0"/>
                          <a:sym typeface="Arial"/>
                        </a:rPr>
                        <a:t>Design Analysis </a:t>
                      </a:r>
                      <a:endParaRPr sz="1000" b="1"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ea typeface="Arial"/>
                          <a:cs typeface="Arial" panose="020B0604020202020204" pitchFamily="34" charset="0"/>
                          <a:sym typeface="Arial"/>
                        </a:rPr>
                        <a:t>Architecture review</a:t>
                      </a:r>
                      <a:endParaRPr sz="1000" b="0" i="0" u="none" strike="noStrike" cap="none" dirty="0">
                        <a:solidFill>
                          <a:schemeClr val="dk1"/>
                        </a:solidFill>
                        <a:latin typeface="Arial" panose="020B0604020202020204" pitchFamily="34" charset="0"/>
                        <a:ea typeface="Arial"/>
                        <a:cs typeface="Arial" panose="020B0604020202020204" pitchFamily="34" charset="0"/>
                        <a:sym typeface="Arial"/>
                      </a:endParaRPr>
                    </a:p>
                  </a:txBody>
                  <a:tcPr marL="9500" marR="9500" marT="9500" marB="0" anchor="ctr"/>
                </a:tc>
                <a:tc>
                  <a:txBody>
                    <a:bodyPr/>
                    <a:lstStyle/>
                    <a:p>
                      <a:pPr marL="0" marR="0" lvl="0" indent="0" algn="ctr" rtl="0">
                        <a:lnSpc>
                          <a:spcPct val="100000"/>
                        </a:lnSpc>
                        <a:spcBef>
                          <a:spcPts val="0"/>
                        </a:spcBef>
                        <a:spcAft>
                          <a:spcPts val="0"/>
                        </a:spcAft>
                        <a:buClr>
                          <a:srgbClr val="000000"/>
                        </a:buClr>
                        <a:buSzPts val="1000"/>
                        <a:buFont typeface="Arial" panose="020B0604020202020204" pitchFamily="34" charset="0"/>
                        <a:buNone/>
                      </a:pPr>
                      <a:r>
                        <a:rPr lang="en-US" sz="1000" b="0" i="0" u="none" strike="noStrike" cap="none" dirty="0">
                          <a:solidFill>
                            <a:srgbClr val="000000"/>
                          </a:solidFill>
                          <a:latin typeface="Arial" panose="020B0604020202020204" pitchFamily="34" charset="0"/>
                          <a:ea typeface="Arial"/>
                          <a:cs typeface="Arial" panose="020B0604020202020204" pitchFamily="34" charset="0"/>
                          <a:sym typeface="Arial"/>
                        </a:rPr>
                        <a:t>0</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ctr"/>
                </a:tc>
                <a:extLst>
                  <a:ext uri="{0D108BD9-81ED-4DB2-BD59-A6C34878D82A}">
                    <a16:rowId xmlns:a16="http://schemas.microsoft.com/office/drawing/2014/main" xmlns="" val="10001"/>
                  </a:ext>
                </a:extLst>
              </a:tr>
              <a:tr h="436574">
                <a:tc rowSpan="5">
                  <a:txBody>
                    <a:bodyPr/>
                    <a:lstStyle/>
                    <a:p>
                      <a:pPr marL="0" lvl="0" indent="0" algn="ctr" rtl="0">
                        <a:lnSpc>
                          <a:spcPct val="131250"/>
                        </a:lnSpc>
                        <a:spcBef>
                          <a:spcPts val="0"/>
                        </a:spcBef>
                        <a:spcAft>
                          <a:spcPts val="0"/>
                        </a:spcAft>
                        <a:buNone/>
                      </a:pPr>
                      <a:r>
                        <a:rPr lang="en-US" sz="1000" b="1" dirty="0">
                          <a:solidFill>
                            <a:schemeClr val="dk1"/>
                          </a:solidFill>
                          <a:latin typeface="Arial" panose="020B0604020202020204" pitchFamily="34" charset="0"/>
                          <a:cs typeface="Arial" panose="020B0604020202020204" pitchFamily="34" charset="0"/>
                        </a:rPr>
                        <a:t>Secure coding </a:t>
                      </a:r>
                      <a:endParaRPr sz="1000" b="1" dirty="0">
                        <a:latin typeface="Arial" panose="020B0604020202020204" pitchFamily="34" charset="0"/>
                        <a:cs typeface="Arial" panose="020B0604020202020204" pitchFamily="34" charset="0"/>
                      </a:endParaRPr>
                    </a:p>
                  </a:txBody>
                  <a:tcPr marL="9500" marR="9500" marT="9500" marB="0"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ea typeface="Arial"/>
                          <a:cs typeface="Arial" panose="020B0604020202020204" pitchFamily="34" charset="0"/>
                          <a:sym typeface="Arial"/>
                        </a:rPr>
                        <a:t>Eye inspection</a:t>
                      </a:r>
                      <a:endParaRPr sz="1000" b="0" u="none" strike="noStrike" cap="none" dirty="0">
                        <a:latin typeface="Arial" panose="020B0604020202020204" pitchFamily="34" charset="0"/>
                        <a:cs typeface="Arial" panose="020B0604020202020204" pitchFamily="34" charset="0"/>
                      </a:endParaRPr>
                    </a:p>
                  </a:txBody>
                  <a:tcPr marL="9500" marR="9500" marT="9500" marB="0" anchor="ctr"/>
                </a:tc>
                <a:tc>
                  <a:txBody>
                    <a:bodyPr/>
                    <a:lstStyle/>
                    <a:p>
                      <a:pPr marL="0" marR="0" lvl="0" indent="0" algn="ctr" rtl="0">
                        <a:lnSpc>
                          <a:spcPct val="100000"/>
                        </a:lnSpc>
                        <a:spcBef>
                          <a:spcPts val="0"/>
                        </a:spcBef>
                        <a:spcAft>
                          <a:spcPts val="0"/>
                        </a:spcAft>
                        <a:buClr>
                          <a:srgbClr val="000000"/>
                        </a:buClr>
                        <a:buSzPts val="1000"/>
                        <a:buFont typeface="Arial" panose="020B0604020202020204" pitchFamily="34" charset="0"/>
                        <a:buNone/>
                      </a:pPr>
                      <a:r>
                        <a:rPr lang="en-US" altLang="ko-KR" sz="1000" b="0" i="0" u="none" strike="noStrike" cap="none" dirty="0">
                          <a:solidFill>
                            <a:srgbClr val="000000"/>
                          </a:solidFill>
                          <a:latin typeface="Arial" panose="020B0604020202020204" pitchFamily="34" charset="0"/>
                          <a:ea typeface="Arial"/>
                          <a:cs typeface="Arial" panose="020B0604020202020204" pitchFamily="34" charset="0"/>
                          <a:sym typeface="Arial"/>
                        </a:rPr>
                        <a:t>3</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ctr"/>
                </a:tc>
                <a:extLst>
                  <a:ext uri="{0D108BD9-81ED-4DB2-BD59-A6C34878D82A}">
                    <a16:rowId xmlns:a16="http://schemas.microsoft.com/office/drawing/2014/main" xmlns="" val="10002"/>
                  </a:ext>
                </a:extLst>
              </a:tr>
              <a:tr h="412020">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000" b="0" i="0" u="none" strike="noStrike" cap="none" dirty="0">
                          <a:solidFill>
                            <a:schemeClr val="dk1"/>
                          </a:solidFill>
                          <a:latin typeface="Arial" panose="020B0604020202020204" pitchFamily="34" charset="0"/>
                          <a:ea typeface="Arial"/>
                          <a:cs typeface="Arial" panose="020B0604020202020204" pitchFamily="34" charset="0"/>
                          <a:sym typeface="Arial"/>
                        </a:rPr>
                        <a:t>Flow finder</a:t>
                      </a:r>
                      <a:endParaRPr sz="1000" b="0" u="none" strike="noStrike" cap="none" dirty="0">
                        <a:latin typeface="Arial" panose="020B0604020202020204" pitchFamily="34" charset="0"/>
                        <a:ea typeface="Arimo"/>
                        <a:cs typeface="Arial" panose="020B0604020202020204" pitchFamily="34" charset="0"/>
                        <a:sym typeface="Arimo"/>
                      </a:endParaRPr>
                    </a:p>
                  </a:txBody>
                  <a:tcPr marL="9500" marR="9500" marT="9500" marB="0" anchor="ctr"/>
                </a:tc>
                <a:tc>
                  <a:txBody>
                    <a:bodyPr/>
                    <a:lstStyle/>
                    <a:p>
                      <a:pPr marL="0" marR="0" lvl="0" indent="0" algn="ctr" rtl="0">
                        <a:lnSpc>
                          <a:spcPct val="100000"/>
                        </a:lnSpc>
                        <a:spcBef>
                          <a:spcPts val="0"/>
                        </a:spcBef>
                        <a:spcAft>
                          <a:spcPts val="0"/>
                        </a:spcAft>
                        <a:buClr>
                          <a:srgbClr val="000000"/>
                        </a:buClr>
                        <a:buSzPts val="1000"/>
                        <a:buFont typeface="Arial" panose="020B0604020202020204" pitchFamily="34" charset="0"/>
                        <a:buNone/>
                      </a:pPr>
                      <a:r>
                        <a:rPr lang="en-US" altLang="ko-KR" sz="1000" b="0" i="0" u="none" strike="noStrike" cap="none" dirty="0">
                          <a:solidFill>
                            <a:srgbClr val="000000"/>
                          </a:solidFill>
                          <a:latin typeface="Arial" panose="020B0604020202020204" pitchFamily="34" charset="0"/>
                          <a:ea typeface="Arial"/>
                          <a:cs typeface="Arial" panose="020B0604020202020204" pitchFamily="34" charset="0"/>
                          <a:sym typeface="Arial"/>
                        </a:rPr>
                        <a:t>70 (but 63 is false positive)</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ctr"/>
                </a:tc>
                <a:extLst>
                  <a:ext uri="{0D108BD9-81ED-4DB2-BD59-A6C34878D82A}">
                    <a16:rowId xmlns:a16="http://schemas.microsoft.com/office/drawing/2014/main" xmlns="" val="10003"/>
                  </a:ext>
                </a:extLst>
              </a:tr>
              <a:tr h="408746">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ea typeface="Arial"/>
                          <a:cs typeface="Arial" panose="020B0604020202020204" pitchFamily="34" charset="0"/>
                          <a:sym typeface="Arial"/>
                        </a:rPr>
                        <a:t>Sonar </a:t>
                      </a:r>
                      <a:r>
                        <a:rPr lang="en-US" sz="1000" b="0" i="0" u="none" strike="noStrike" cap="none" dirty="0" err="1">
                          <a:solidFill>
                            <a:schemeClr val="dk1"/>
                          </a:solidFill>
                          <a:latin typeface="Arial" panose="020B0604020202020204" pitchFamily="34" charset="0"/>
                          <a:ea typeface="Arial"/>
                          <a:cs typeface="Arial" panose="020B0604020202020204" pitchFamily="34" charset="0"/>
                          <a:sym typeface="Arial"/>
                        </a:rPr>
                        <a:t>qube</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ctr"/>
                </a:tc>
                <a:tc>
                  <a:txBody>
                    <a:bodyPr/>
                    <a:lstStyle/>
                    <a:p>
                      <a:pPr marL="0" marR="0" lvl="0" indent="0" algn="ctr" rtl="0">
                        <a:lnSpc>
                          <a:spcPct val="100000"/>
                        </a:lnSpc>
                        <a:spcBef>
                          <a:spcPts val="0"/>
                        </a:spcBef>
                        <a:spcAft>
                          <a:spcPts val="0"/>
                        </a:spcAft>
                        <a:buClr>
                          <a:srgbClr val="000000"/>
                        </a:buClr>
                        <a:buSzPts val="1000"/>
                        <a:buFont typeface="Arial" panose="020B0604020202020204" pitchFamily="34" charset="0"/>
                        <a:buNone/>
                      </a:pPr>
                      <a:r>
                        <a:rPr lang="en-US" altLang="ko-KR" sz="1000" b="0" i="0" u="none" strike="noStrike" cap="none" dirty="0">
                          <a:solidFill>
                            <a:srgbClr val="000000"/>
                          </a:solidFill>
                          <a:latin typeface="Arial" panose="020B0604020202020204" pitchFamily="34" charset="0"/>
                          <a:ea typeface="Arial"/>
                          <a:cs typeface="Arial" panose="020B0604020202020204" pitchFamily="34" charset="0"/>
                          <a:sym typeface="Arial"/>
                        </a:rPr>
                        <a:t>17 (but 15 is false positive)</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ctr"/>
                </a:tc>
                <a:extLst>
                  <a:ext uri="{0D108BD9-81ED-4DB2-BD59-A6C34878D82A}">
                    <a16:rowId xmlns:a16="http://schemas.microsoft.com/office/drawing/2014/main" xmlns="" val="10004"/>
                  </a:ext>
                </a:extLst>
              </a:tr>
              <a:tr h="408746">
                <a:tc vMerge="1">
                  <a:txBody>
                    <a:bodyPr/>
                    <a:lstStyle/>
                    <a:p>
                      <a:pPr marL="0" lvl="0" indent="0" algn="ctr" rtl="0">
                        <a:lnSpc>
                          <a:spcPct val="131250"/>
                        </a:lnSpc>
                        <a:spcBef>
                          <a:spcPts val="0"/>
                        </a:spcBef>
                        <a:spcAft>
                          <a:spcPts val="0"/>
                        </a:spcAft>
                        <a:buNone/>
                      </a:pPr>
                      <a:endParaRPr sz="1000" b="1" dirty="0">
                        <a:latin typeface="Arial" panose="020B0604020202020204" pitchFamily="34" charset="0"/>
                        <a:cs typeface="Arial" panose="020B0604020202020204" pitchFamily="34" charset="0"/>
                      </a:endParaRPr>
                    </a:p>
                  </a:txBody>
                  <a:tcPr marL="9500" marR="9500" marT="9500" marB="0"/>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panose="020B0604020202020204" pitchFamily="34" charset="0"/>
                          <a:ea typeface="Arial"/>
                          <a:cs typeface="Arial" panose="020B0604020202020204" pitchFamily="34" charset="0"/>
                          <a:sym typeface="Arial"/>
                        </a:rPr>
                        <a:t>OSSVS</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ctr"/>
                </a:tc>
                <a:tc>
                  <a:txBody>
                    <a:bodyPr/>
                    <a:lstStyle/>
                    <a:p>
                      <a:pPr marL="0" marR="0" lvl="0" indent="0" algn="ctr" rtl="0">
                        <a:lnSpc>
                          <a:spcPct val="100000"/>
                        </a:lnSpc>
                        <a:spcBef>
                          <a:spcPts val="0"/>
                        </a:spcBef>
                        <a:spcAft>
                          <a:spcPts val="0"/>
                        </a:spcAft>
                        <a:buClr>
                          <a:srgbClr val="000000"/>
                        </a:buClr>
                        <a:buSzPts val="1000"/>
                        <a:buFont typeface="Arial" panose="020B0604020202020204" pitchFamily="34" charset="0"/>
                        <a:buNone/>
                      </a:pPr>
                      <a:r>
                        <a:rPr lang="en-US" sz="1000" b="0" i="0" u="none" strike="noStrike" cap="none" dirty="0">
                          <a:solidFill>
                            <a:srgbClr val="000000"/>
                          </a:solidFill>
                          <a:latin typeface="Arial" panose="020B0604020202020204" pitchFamily="34" charset="0"/>
                          <a:ea typeface="Arial"/>
                          <a:cs typeface="Arial" panose="020B0604020202020204" pitchFamily="34" charset="0"/>
                          <a:sym typeface="Arial"/>
                        </a:rPr>
                        <a:t>0</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ctr"/>
                </a:tc>
                <a:extLst>
                  <a:ext uri="{0D108BD9-81ED-4DB2-BD59-A6C34878D82A}">
                    <a16:rowId xmlns:a16="http://schemas.microsoft.com/office/drawing/2014/main" xmlns="" val="368016131"/>
                  </a:ext>
                </a:extLst>
              </a:tr>
              <a:tr h="408746">
                <a:tc vMerge="1">
                  <a:txBody>
                    <a:bodyPr/>
                    <a:lstStyle/>
                    <a:p>
                      <a:pPr marL="0" lvl="0" indent="0" algn="ctr" rtl="0">
                        <a:lnSpc>
                          <a:spcPct val="131250"/>
                        </a:lnSpc>
                        <a:spcBef>
                          <a:spcPts val="0"/>
                        </a:spcBef>
                        <a:spcAft>
                          <a:spcPts val="0"/>
                        </a:spcAft>
                        <a:buNone/>
                      </a:pPr>
                      <a:endParaRPr sz="1000" b="1" dirty="0">
                        <a:latin typeface="Arial" panose="020B0604020202020204" pitchFamily="34" charset="0"/>
                        <a:cs typeface="Arial" panose="020B0604020202020204" pitchFamily="34" charset="0"/>
                      </a:endParaRPr>
                    </a:p>
                  </a:txBody>
                  <a:tcPr marL="9500" marR="9500" marT="9500" marB="0"/>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panose="020B0604020202020204" pitchFamily="34" charset="0"/>
                          <a:ea typeface="Arial"/>
                          <a:cs typeface="Arial" panose="020B0604020202020204" pitchFamily="34" charset="0"/>
                          <a:sym typeface="Arial"/>
                        </a:rPr>
                        <a:t>OpenVAS</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ctr"/>
                </a:tc>
                <a:tc>
                  <a:txBody>
                    <a:bodyPr/>
                    <a:lstStyle/>
                    <a:p>
                      <a:pPr marL="0" marR="0" lvl="0" indent="0" algn="ctr" rtl="0">
                        <a:lnSpc>
                          <a:spcPct val="100000"/>
                        </a:lnSpc>
                        <a:spcBef>
                          <a:spcPts val="0"/>
                        </a:spcBef>
                        <a:spcAft>
                          <a:spcPts val="0"/>
                        </a:spcAft>
                        <a:buClr>
                          <a:srgbClr val="000000"/>
                        </a:buClr>
                        <a:buSzPts val="1000"/>
                        <a:buFont typeface="Arial" panose="020B0604020202020204" pitchFamily="34" charset="0"/>
                        <a:buNone/>
                      </a:pPr>
                      <a:r>
                        <a:rPr lang="en-US" sz="1000" b="0" i="0" u="none" strike="noStrike" cap="none" dirty="0">
                          <a:solidFill>
                            <a:srgbClr val="000000"/>
                          </a:solidFill>
                          <a:latin typeface="Arial" panose="020B0604020202020204" pitchFamily="34" charset="0"/>
                          <a:ea typeface="Arial"/>
                          <a:cs typeface="Arial" panose="020B0604020202020204" pitchFamily="34" charset="0"/>
                          <a:sym typeface="Arial"/>
                        </a:rPr>
                        <a:t>2(but 1 is out of scope)</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ctr"/>
                </a:tc>
                <a:extLst>
                  <a:ext uri="{0D108BD9-81ED-4DB2-BD59-A6C34878D82A}">
                    <a16:rowId xmlns:a16="http://schemas.microsoft.com/office/drawing/2014/main" xmlns="" val="3107457075"/>
                  </a:ext>
                </a:extLst>
              </a:tr>
              <a:tr h="408746">
                <a:tc rowSpan="4">
                  <a:txBody>
                    <a:bodyPr/>
                    <a:lstStyle/>
                    <a:p>
                      <a:pPr marL="0" lvl="0" indent="0" algn="ctr" rtl="0">
                        <a:lnSpc>
                          <a:spcPct val="131250"/>
                        </a:lnSpc>
                        <a:spcBef>
                          <a:spcPts val="0"/>
                        </a:spcBef>
                        <a:spcAft>
                          <a:spcPts val="0"/>
                        </a:spcAft>
                        <a:buNone/>
                      </a:pPr>
                      <a:r>
                        <a:rPr lang="en-US" sz="1000" b="1" dirty="0">
                          <a:latin typeface="Arial" panose="020B0604020202020204" pitchFamily="34" charset="0"/>
                          <a:cs typeface="Arial" panose="020B0604020202020204" pitchFamily="34" charset="0"/>
                        </a:rPr>
                        <a:t>Test</a:t>
                      </a:r>
                      <a:endParaRPr sz="1000" b="1" dirty="0">
                        <a:latin typeface="Arial" panose="020B0604020202020204" pitchFamily="34" charset="0"/>
                        <a:cs typeface="Arial" panose="020B0604020202020204" pitchFamily="34" charset="0"/>
                      </a:endParaRPr>
                    </a:p>
                  </a:txBody>
                  <a:tcPr marL="9500" marR="9500" marT="9500" marB="0"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dirty="0">
                          <a:latin typeface="Arial" panose="020B0604020202020204" pitchFamily="34" charset="0"/>
                          <a:ea typeface="Arimo"/>
                          <a:cs typeface="Arial" panose="020B0604020202020204" pitchFamily="34" charset="0"/>
                          <a:sym typeface="Arimo"/>
                        </a:rPr>
                        <a:t>Dynamic Analysis</a:t>
                      </a:r>
                    </a:p>
                    <a:p>
                      <a:pPr marL="0" marR="0" lvl="0" indent="0" algn="ctr" rtl="0">
                        <a:lnSpc>
                          <a:spcPct val="100000"/>
                        </a:lnSpc>
                        <a:spcBef>
                          <a:spcPts val="0"/>
                        </a:spcBef>
                        <a:spcAft>
                          <a:spcPts val="0"/>
                        </a:spcAft>
                        <a:buClr>
                          <a:srgbClr val="000000"/>
                        </a:buClr>
                        <a:buSzPts val="1000"/>
                        <a:buFont typeface="Arial"/>
                        <a:buNone/>
                      </a:pPr>
                      <a:r>
                        <a:rPr lang="en-US" sz="1000" b="0" u="none" strike="noStrike" cap="none" dirty="0">
                          <a:latin typeface="Arial" panose="020B0604020202020204" pitchFamily="34" charset="0"/>
                          <a:ea typeface="Arimo"/>
                          <a:cs typeface="Arial" panose="020B0604020202020204" pitchFamily="34" charset="0"/>
                          <a:sym typeface="Arimo"/>
                        </a:rPr>
                        <a:t>(ASAN)</a:t>
                      </a:r>
                      <a:endParaRPr sz="1000" b="0" u="none" strike="noStrike" cap="none" dirty="0">
                        <a:latin typeface="Arial" panose="020B0604020202020204" pitchFamily="34" charset="0"/>
                        <a:ea typeface="Arimo"/>
                        <a:cs typeface="Arial" panose="020B0604020202020204" pitchFamily="34" charset="0"/>
                        <a:sym typeface="Arimo"/>
                      </a:endParaRPr>
                    </a:p>
                  </a:txBody>
                  <a:tcPr marL="9500" marR="9500" marT="9500" marB="0" anchor="ctr"/>
                </a:tc>
                <a:tc>
                  <a:txBody>
                    <a:bodyPr/>
                    <a:lstStyle/>
                    <a:p>
                      <a:pPr marL="0" marR="0" lvl="0" indent="0" algn="ctr" rtl="0">
                        <a:lnSpc>
                          <a:spcPct val="100000"/>
                        </a:lnSpc>
                        <a:spcBef>
                          <a:spcPts val="0"/>
                        </a:spcBef>
                        <a:spcAft>
                          <a:spcPts val="0"/>
                        </a:spcAft>
                        <a:buClr>
                          <a:srgbClr val="000000"/>
                        </a:buClr>
                        <a:buSzPts val="1000"/>
                        <a:buFont typeface="Arial" panose="020B0604020202020204" pitchFamily="34" charset="0"/>
                        <a:buNone/>
                      </a:pPr>
                      <a:r>
                        <a:rPr lang="en-US" altLang="ko-KR" sz="1000" b="0" i="0" u="none" strike="noStrike" cap="none" dirty="0">
                          <a:solidFill>
                            <a:srgbClr val="000000"/>
                          </a:solidFill>
                          <a:latin typeface="Arial" panose="020B0604020202020204" pitchFamily="34" charset="0"/>
                          <a:ea typeface="Arial"/>
                          <a:cs typeface="Arial" panose="020B0604020202020204" pitchFamily="34" charset="0"/>
                          <a:sym typeface="Arial"/>
                        </a:rPr>
                        <a:t>0</a:t>
                      </a:r>
                      <a:endParaRPr sz="1000" b="0" u="none" strike="noStrike" cap="none" dirty="0">
                        <a:latin typeface="Arial" panose="020B0604020202020204" pitchFamily="34" charset="0"/>
                        <a:ea typeface="Arial"/>
                        <a:cs typeface="Arial" panose="020B0604020202020204" pitchFamily="34" charset="0"/>
                        <a:sym typeface="Arial"/>
                      </a:endParaRPr>
                    </a:p>
                  </a:txBody>
                  <a:tcPr marL="9500" marR="9500" marT="9500" marB="0" anchor="ctr"/>
                </a:tc>
                <a:extLst>
                  <a:ext uri="{0D108BD9-81ED-4DB2-BD59-A6C34878D82A}">
                    <a16:rowId xmlns:a16="http://schemas.microsoft.com/office/drawing/2014/main" xmlns="" val="10005"/>
                  </a:ext>
                </a:extLst>
              </a:tr>
              <a:tr h="408746">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ea typeface="Arimo"/>
                          <a:cs typeface="Arial" panose="020B0604020202020204" pitchFamily="34" charset="0"/>
                          <a:sym typeface="Arimo"/>
                        </a:rPr>
                        <a:t>Fuzz Testing</a:t>
                      </a: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ea typeface="Arimo"/>
                          <a:cs typeface="Arial" panose="020B0604020202020204" pitchFamily="34" charset="0"/>
                          <a:sym typeface="Arimo"/>
                        </a:rPr>
                        <a:t>(AFL, Manual)</a:t>
                      </a:r>
                      <a:endParaRPr sz="1000" b="0" i="0" u="none" strike="noStrike" cap="none" dirty="0">
                        <a:solidFill>
                          <a:schemeClr val="dk1"/>
                        </a:solidFill>
                        <a:latin typeface="Arial" panose="020B0604020202020204" pitchFamily="34" charset="0"/>
                        <a:ea typeface="Arimo"/>
                        <a:cs typeface="Arial" panose="020B0604020202020204" pitchFamily="34" charset="0"/>
                        <a:sym typeface="Arimo"/>
                      </a:endParaRPr>
                    </a:p>
                  </a:txBody>
                  <a:tcPr marL="9500" marR="9500" marT="9500" marB="0" anchor="ctr"/>
                </a:tc>
                <a:tc>
                  <a:txBody>
                    <a:bodyPr/>
                    <a:lstStyle/>
                    <a:p>
                      <a:pPr marL="0" marR="0" lvl="0" indent="0" algn="ctr" rtl="0">
                        <a:lnSpc>
                          <a:spcPct val="100000"/>
                        </a:lnSpc>
                        <a:spcBef>
                          <a:spcPts val="0"/>
                        </a:spcBef>
                        <a:spcAft>
                          <a:spcPts val="0"/>
                        </a:spcAft>
                        <a:buClr>
                          <a:srgbClr val="000000"/>
                        </a:buClr>
                        <a:buSzPts val="1000"/>
                        <a:buFont typeface="Arial" panose="020B0604020202020204" pitchFamily="34" charset="0"/>
                        <a:buNone/>
                      </a:pPr>
                      <a:r>
                        <a:rPr lang="en-US" altLang="ko-KR" sz="1000" b="0" i="0" u="none" strike="noStrike" cap="none" dirty="0">
                          <a:solidFill>
                            <a:srgbClr val="000000"/>
                          </a:solidFill>
                          <a:latin typeface="Arial" panose="020B0604020202020204" pitchFamily="34" charset="0"/>
                          <a:ea typeface="Arial"/>
                          <a:cs typeface="Arial" panose="020B0604020202020204" pitchFamily="34" charset="0"/>
                          <a:sym typeface="Arial"/>
                        </a:rPr>
                        <a:t>1</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ctr"/>
                </a:tc>
                <a:extLst>
                  <a:ext uri="{0D108BD9-81ED-4DB2-BD59-A6C34878D82A}">
                    <a16:rowId xmlns:a16="http://schemas.microsoft.com/office/drawing/2014/main" xmlns="" val="10006"/>
                  </a:ext>
                </a:extLst>
              </a:tr>
              <a:tr h="426722">
                <a:tc vMerge="1">
                  <a:txBody>
                    <a:bodyPr/>
                    <a:lstStyle/>
                    <a:p>
                      <a:endParaRPr lang="ko-KR"/>
                    </a:p>
                  </a:txBody>
                  <a:tcPr/>
                </a:tc>
                <a:tc>
                  <a:txBody>
                    <a:bodyPr/>
                    <a:lstStyle/>
                    <a:p>
                      <a:pPr marL="0" marR="0" lvl="0" indent="0" algn="ctr" rtl="0">
                        <a:lnSpc>
                          <a:spcPct val="100000"/>
                        </a:lnSpc>
                        <a:spcBef>
                          <a:spcPts val="0"/>
                        </a:spcBef>
                        <a:spcAft>
                          <a:spcPts val="0"/>
                        </a:spcAft>
                        <a:buNone/>
                      </a:pPr>
                      <a:r>
                        <a:rPr lang="en-US" sz="1000" b="0" dirty="0">
                          <a:latin typeface="Arial" panose="020B0604020202020204" pitchFamily="34" charset="0"/>
                          <a:ea typeface="Arimo"/>
                          <a:cs typeface="Arial" panose="020B0604020202020204" pitchFamily="34" charset="0"/>
                          <a:sym typeface="Arimo"/>
                        </a:rPr>
                        <a:t>Penetration Test</a:t>
                      </a:r>
                    </a:p>
                    <a:p>
                      <a:pPr marL="0" marR="0" lvl="0" indent="0" algn="ctr" rtl="0">
                        <a:lnSpc>
                          <a:spcPct val="100000"/>
                        </a:lnSpc>
                        <a:spcBef>
                          <a:spcPts val="0"/>
                        </a:spcBef>
                        <a:spcAft>
                          <a:spcPts val="0"/>
                        </a:spcAft>
                        <a:buNone/>
                      </a:pPr>
                      <a:r>
                        <a:rPr lang="en-US" sz="1000" b="0" i="0" u="none" strike="noStrike" cap="none" dirty="0">
                          <a:solidFill>
                            <a:schemeClr val="dk1"/>
                          </a:solidFill>
                          <a:latin typeface="Arial" panose="020B0604020202020204" pitchFamily="34" charset="0"/>
                          <a:ea typeface="Arimo"/>
                          <a:cs typeface="Arial" panose="020B0604020202020204" pitchFamily="34" charset="0"/>
                          <a:sym typeface="Arimo"/>
                        </a:rPr>
                        <a:t>(DoS, Memory)</a:t>
                      </a:r>
                      <a:endParaRPr sz="1000" b="0" i="0" u="none" strike="noStrike" cap="none" dirty="0">
                        <a:solidFill>
                          <a:schemeClr val="dk1"/>
                        </a:solidFill>
                        <a:latin typeface="Arial" panose="020B0604020202020204" pitchFamily="34" charset="0"/>
                        <a:ea typeface="Arimo"/>
                        <a:cs typeface="Arial" panose="020B0604020202020204" pitchFamily="34" charset="0"/>
                        <a:sym typeface="Arimo"/>
                      </a:endParaRPr>
                    </a:p>
                  </a:txBody>
                  <a:tcPr marL="9500" marR="9500" marT="9500" marB="0" anchor="ctr"/>
                </a:tc>
                <a:tc>
                  <a:txBody>
                    <a:bodyPr/>
                    <a:lstStyle/>
                    <a:p>
                      <a:pPr marL="0" marR="0" lvl="0" indent="0" algn="ctr" rtl="0">
                        <a:lnSpc>
                          <a:spcPct val="100000"/>
                        </a:lnSpc>
                        <a:spcBef>
                          <a:spcPts val="0"/>
                        </a:spcBef>
                        <a:spcAft>
                          <a:spcPts val="0"/>
                        </a:spcAft>
                        <a:buClr>
                          <a:srgbClr val="000000"/>
                        </a:buClr>
                        <a:buSzPts val="1000"/>
                        <a:buFont typeface="Arial" panose="020B0604020202020204" pitchFamily="34" charset="0"/>
                        <a:buNone/>
                      </a:pPr>
                      <a:r>
                        <a:rPr lang="en-US" sz="1000" b="0" i="0" u="none" strike="noStrike" cap="none" dirty="0">
                          <a:solidFill>
                            <a:srgbClr val="000000"/>
                          </a:solidFill>
                          <a:latin typeface="Arial" panose="020B0604020202020204" pitchFamily="34" charset="0"/>
                          <a:ea typeface="Arial"/>
                          <a:cs typeface="Arial" panose="020B0604020202020204" pitchFamily="34" charset="0"/>
                          <a:sym typeface="Arial"/>
                        </a:rPr>
                        <a:t>2</a:t>
                      </a:r>
                      <a:endParaRPr sz="1000" b="0" i="0" u="none" strike="noStrike" cap="none" dirty="0">
                        <a:solidFill>
                          <a:schemeClr val="dk1"/>
                        </a:solidFill>
                        <a:latin typeface="Arial" panose="020B0604020202020204" pitchFamily="34" charset="0"/>
                        <a:ea typeface="Arial"/>
                        <a:cs typeface="Arial" panose="020B0604020202020204" pitchFamily="34" charset="0"/>
                        <a:sym typeface="Arial"/>
                      </a:endParaRPr>
                    </a:p>
                  </a:txBody>
                  <a:tcPr marL="9500" marR="9500" marT="9500" marB="0" anchor="ctr"/>
                </a:tc>
                <a:extLst>
                  <a:ext uri="{0D108BD9-81ED-4DB2-BD59-A6C34878D82A}">
                    <a16:rowId xmlns:a16="http://schemas.microsoft.com/office/drawing/2014/main" xmlns="" val="10007"/>
                  </a:ext>
                </a:extLst>
              </a:tr>
              <a:tr h="480200">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ea typeface="Arimo"/>
                          <a:cs typeface="Arial" panose="020B0604020202020204" pitchFamily="34" charset="0"/>
                          <a:sym typeface="Arimo"/>
                        </a:rPr>
                        <a:t>Testing Test Case</a:t>
                      </a:r>
                      <a:endParaRPr sz="1000" b="0" i="0" u="none" strike="noStrike" cap="none" dirty="0">
                        <a:solidFill>
                          <a:schemeClr val="dk1"/>
                        </a:solidFill>
                        <a:latin typeface="Arial" panose="020B0604020202020204" pitchFamily="34" charset="0"/>
                        <a:ea typeface="Arimo"/>
                        <a:cs typeface="Arial" panose="020B0604020202020204" pitchFamily="34" charset="0"/>
                        <a:sym typeface="Arimo"/>
                      </a:endParaRPr>
                    </a:p>
                  </a:txBody>
                  <a:tcPr marL="9500" marR="9500" marT="9500" marB="0" anchor="ctr"/>
                </a:tc>
                <a:tc>
                  <a:txBody>
                    <a:bodyPr/>
                    <a:lstStyle/>
                    <a:p>
                      <a:pPr marL="0" marR="0" lvl="0" indent="0" algn="ctr" rtl="0">
                        <a:lnSpc>
                          <a:spcPct val="100000"/>
                        </a:lnSpc>
                        <a:spcBef>
                          <a:spcPts val="0"/>
                        </a:spcBef>
                        <a:spcAft>
                          <a:spcPts val="0"/>
                        </a:spcAft>
                        <a:buClr>
                          <a:srgbClr val="000000"/>
                        </a:buClr>
                        <a:buSzPts val="1000"/>
                        <a:buFont typeface="Arial" panose="020B0604020202020204" pitchFamily="34" charset="0"/>
                        <a:buNone/>
                      </a:pPr>
                      <a:r>
                        <a:rPr lang="en-US" sz="1000" b="0" i="0" u="none" strike="noStrike" cap="none" dirty="0">
                          <a:solidFill>
                            <a:srgbClr val="000000"/>
                          </a:solidFill>
                          <a:latin typeface="Arial" panose="020B0604020202020204" pitchFamily="34" charset="0"/>
                          <a:cs typeface="Arial" panose="020B0604020202020204" pitchFamily="34" charset="0"/>
                          <a:sym typeface="Arial"/>
                        </a:rPr>
                        <a:t>2</a:t>
                      </a:r>
                      <a:endParaRPr sz="1000" b="0" dirty="0">
                        <a:solidFill>
                          <a:srgbClr val="000000"/>
                        </a:solidFill>
                        <a:latin typeface="Arial" panose="020B0604020202020204" pitchFamily="34" charset="0"/>
                        <a:cs typeface="Arial" panose="020B0604020202020204" pitchFamily="34" charset="0"/>
                      </a:endParaRPr>
                    </a:p>
                  </a:txBody>
                  <a:tcPr marL="9500" marR="9500" marT="9500" marB="0" anchor="ct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5324533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Google Shape;31;p39"/>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t>0</a:t>
            </a:r>
            <a:r>
              <a:rPr lang="en-US" sz="2000" b="1" i="0" u="none" strike="noStrike" cap="none" dirty="0">
                <a:solidFill>
                  <a:srgbClr val="000000"/>
                </a:solidFill>
                <a:latin typeface="Arial"/>
                <a:ea typeface="Arial"/>
                <a:cs typeface="Arial"/>
                <a:sym typeface="Arial"/>
              </a:rPr>
              <a:t>. Introduction</a:t>
            </a:r>
            <a:endParaRPr sz="2000" b="1" i="0" u="none" strike="noStrike" cap="none" dirty="0">
              <a:solidFill>
                <a:srgbClr val="000000"/>
              </a:solidFill>
              <a:latin typeface="Arial"/>
              <a:ea typeface="Arial"/>
              <a:cs typeface="Arial"/>
              <a:sym typeface="Arial"/>
            </a:endParaRPr>
          </a:p>
        </p:txBody>
      </p:sp>
      <p:sp>
        <p:nvSpPr>
          <p:cNvPr id="32" name="Google Shape;32;p3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7F7F7F"/>
                </a:solidFill>
                <a:latin typeface="Arial"/>
                <a:ea typeface="Arial"/>
                <a:cs typeface="Arial"/>
                <a:sym typeface="Arial"/>
              </a:rPr>
              <a:t>Security Evaluation</a:t>
            </a:r>
            <a:endParaRPr sz="1800" b="0" i="0" u="none" strike="noStrike" cap="none" dirty="0">
              <a:solidFill>
                <a:srgbClr val="7F7F7F"/>
              </a:solidFill>
              <a:latin typeface="Arial"/>
              <a:ea typeface="Arial"/>
              <a:cs typeface="Arial"/>
              <a:sym typeface="Arial"/>
            </a:endParaRPr>
          </a:p>
        </p:txBody>
      </p:sp>
      <p:sp>
        <p:nvSpPr>
          <p:cNvPr id="2" name="TextBox 1"/>
          <p:cNvSpPr txBox="1"/>
          <p:nvPr/>
        </p:nvSpPr>
        <p:spPr>
          <a:xfrm>
            <a:off x="282574" y="1288376"/>
            <a:ext cx="9305365" cy="4278094"/>
          </a:xfrm>
          <a:prstGeom prst="rect">
            <a:avLst/>
          </a:prstGeom>
          <a:noFill/>
        </p:spPr>
        <p:txBody>
          <a:bodyPr wrap="square" rtlCol="0">
            <a:spAutoFit/>
          </a:bodyPr>
          <a:lstStyle/>
          <a:p>
            <a:r>
              <a:rPr lang="en-US" altLang="ko-KR" sz="1600" dirty="0"/>
              <a:t>Evaluation is done from the security point of view.</a:t>
            </a:r>
          </a:p>
          <a:p>
            <a:r>
              <a:rPr lang="en-US" altLang="ko-KR" sz="1600" dirty="0"/>
              <a:t>The evaluation items are as follows:</a:t>
            </a:r>
          </a:p>
          <a:p>
            <a:endParaRPr lang="en-US" altLang="ko-KR" sz="1600" dirty="0"/>
          </a:p>
          <a:p>
            <a:pPr marL="342900" indent="-342900">
              <a:buFont typeface="+mj-lt"/>
              <a:buAutoNum type="arabicPeriod"/>
            </a:pPr>
            <a:r>
              <a:rPr lang="en-US" altLang="ko-KR" sz="1600" dirty="0"/>
              <a:t>Design Analysis</a:t>
            </a:r>
          </a:p>
          <a:p>
            <a:pPr marL="342900" lvl="1" indent="549275">
              <a:buFont typeface="Wingdings" panose="05000000000000000000" pitchFamily="2" charset="2"/>
              <a:buChar char="Ø"/>
            </a:pPr>
            <a:r>
              <a:rPr lang="en-US" altLang="ko-KR" sz="1600" dirty="0"/>
              <a:t>Architecture Review</a:t>
            </a:r>
          </a:p>
          <a:p>
            <a:pPr marL="342900" lvl="1" indent="549275">
              <a:buFont typeface="Wingdings" panose="05000000000000000000" pitchFamily="2" charset="2"/>
              <a:buChar char="Ø"/>
            </a:pPr>
            <a:endParaRPr lang="en-US" altLang="ko-KR" sz="1600" dirty="0"/>
          </a:p>
          <a:p>
            <a:pPr marL="342900" indent="-342900">
              <a:buFont typeface="+mj-lt"/>
              <a:buAutoNum type="arabicPeriod"/>
            </a:pPr>
            <a:r>
              <a:rPr lang="en-US" altLang="ko-KR" sz="1600" dirty="0"/>
              <a:t>Secure coding</a:t>
            </a:r>
          </a:p>
          <a:p>
            <a:pPr marL="342900" lvl="1" indent="549275">
              <a:buFont typeface="Wingdings" panose="05000000000000000000" pitchFamily="2" charset="2"/>
              <a:buChar char="Ø"/>
            </a:pPr>
            <a:r>
              <a:rPr lang="en-US" altLang="ko-KR" sz="1600" dirty="0"/>
              <a:t>Code Review</a:t>
            </a:r>
          </a:p>
          <a:p>
            <a:pPr marL="342900" lvl="1" indent="549275">
              <a:buFont typeface="Wingdings" panose="05000000000000000000" pitchFamily="2" charset="2"/>
              <a:buChar char="Ø"/>
            </a:pPr>
            <a:r>
              <a:rPr lang="en-US" altLang="ko-KR" sz="1600" dirty="0"/>
              <a:t>Static Analysis</a:t>
            </a:r>
          </a:p>
          <a:p>
            <a:pPr marL="342900" lvl="1" indent="549275">
              <a:buFont typeface="Wingdings" panose="05000000000000000000" pitchFamily="2" charset="2"/>
              <a:buChar char="Ø"/>
            </a:pPr>
            <a:r>
              <a:rPr lang="en-US" altLang="ko-KR" sz="1600" dirty="0"/>
              <a:t>Open-Source Vulnerability Scan</a:t>
            </a:r>
          </a:p>
          <a:p>
            <a:pPr marL="342900" indent="-342900">
              <a:buFont typeface="+mj-lt"/>
              <a:buAutoNum type="arabicPeriod"/>
            </a:pPr>
            <a:endParaRPr lang="en-US" altLang="ko-KR" sz="1600" dirty="0"/>
          </a:p>
          <a:p>
            <a:pPr marL="342900" indent="-342900">
              <a:buFont typeface="+mj-lt"/>
              <a:buAutoNum type="arabicPeriod"/>
            </a:pPr>
            <a:r>
              <a:rPr lang="en-US" altLang="ko-KR" sz="1600" dirty="0"/>
              <a:t>Testing</a:t>
            </a:r>
          </a:p>
          <a:p>
            <a:pPr marL="342900" lvl="1" indent="549275">
              <a:buFont typeface="Wingdings" panose="05000000000000000000" pitchFamily="2" charset="2"/>
              <a:buChar char="Ø"/>
            </a:pPr>
            <a:r>
              <a:rPr lang="en-US" altLang="ko-KR" sz="1600" dirty="0"/>
              <a:t>Dynamic Analysis</a:t>
            </a:r>
          </a:p>
          <a:p>
            <a:pPr marL="342900" lvl="1" indent="549275">
              <a:buFont typeface="Wingdings" panose="05000000000000000000" pitchFamily="2" charset="2"/>
              <a:buChar char="Ø"/>
            </a:pPr>
            <a:r>
              <a:rPr lang="en-US" altLang="ko-KR" sz="1600" dirty="0"/>
              <a:t>Fuzz test</a:t>
            </a:r>
          </a:p>
          <a:p>
            <a:pPr marL="342900" lvl="1" indent="549275">
              <a:buFont typeface="Wingdings" panose="05000000000000000000" pitchFamily="2" charset="2"/>
              <a:buChar char="Ø"/>
            </a:pPr>
            <a:r>
              <a:rPr lang="en-US" altLang="ko-KR" sz="1600" dirty="0" smtClean="0"/>
              <a:t>Function Test</a:t>
            </a:r>
          </a:p>
          <a:p>
            <a:pPr marL="342900" lvl="1" indent="549275">
              <a:buFont typeface="Wingdings" panose="05000000000000000000" pitchFamily="2" charset="2"/>
              <a:buChar char="Ø"/>
            </a:pPr>
            <a:r>
              <a:rPr lang="en-US" altLang="ko-KR" sz="1600" dirty="0"/>
              <a:t>Penetration </a:t>
            </a:r>
            <a:r>
              <a:rPr lang="en-US" altLang="ko-KR" sz="1600" dirty="0" smtClean="0"/>
              <a:t>test</a:t>
            </a:r>
            <a:endParaRPr lang="en-US" altLang="ko-KR" sz="1600" dirty="0"/>
          </a:p>
          <a:p>
            <a:pPr marL="342900" indent="-342900">
              <a:buFont typeface="+mj-lt"/>
              <a:buAutoNum type="arabicPeriod"/>
            </a:pPr>
            <a:endParaRPr lang="en-US" altLang="ko-KR" sz="1600" dirty="0"/>
          </a:p>
        </p:txBody>
      </p:sp>
      <p:sp>
        <p:nvSpPr>
          <p:cNvPr id="5" name="Google Shape;126;ge25dbbf9de_5_1"/>
          <p:cNvSpPr txBox="1"/>
          <p:nvPr/>
        </p:nvSpPr>
        <p:spPr>
          <a:xfrm>
            <a:off x="125740" y="652765"/>
            <a:ext cx="9117412" cy="395227"/>
          </a:xfrm>
          <a:prstGeom prst="rect">
            <a:avLst/>
          </a:prstGeom>
          <a:noFill/>
          <a:ln>
            <a:noFill/>
          </a:ln>
        </p:spPr>
        <p:txBody>
          <a:bodyPr spcFirstLastPara="1" wrap="square" lIns="72000" tIns="36000" rIns="72000" bIns="36000" anchor="t" anchorCtr="0">
            <a:spAutoFit/>
          </a:bodyPr>
          <a:lstStyle/>
          <a:p>
            <a:pPr lvl="0">
              <a:lnSpc>
                <a:spcPct val="131250"/>
              </a:lnSpc>
              <a:buSzPts val="1600"/>
            </a:pPr>
            <a:r>
              <a:rPr lang="en-US" sz="1600" b="1" dirty="0"/>
              <a:t>LGE security specialist Team 1 evaluated ‘Gate system’ by team2</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 name="Google Shape;634;p67"/>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lvl="0">
              <a:buSzPts val="2000"/>
            </a:pPr>
            <a:r>
              <a:rPr lang="en-US" altLang="ko-KR" sz="2000" b="1" dirty="0">
                <a:latin typeface="Arial" panose="020B0604020202020204" pitchFamily="34" charset="0"/>
                <a:cs typeface="Arial" panose="020B0604020202020204" pitchFamily="34" charset="0"/>
              </a:rPr>
              <a:t>5. Lessons</a:t>
            </a:r>
            <a:r>
              <a:rPr lang="en-US" altLang="ko-KR" sz="2000" dirty="0">
                <a:latin typeface="Arial" panose="020B0604020202020204" pitchFamily="34" charset="0"/>
                <a:cs typeface="Arial" panose="020B0604020202020204" pitchFamily="34" charset="0"/>
              </a:rPr>
              <a:t> </a:t>
            </a:r>
            <a:r>
              <a:rPr lang="en-US" altLang="ko-KR" sz="2000" b="1" dirty="0">
                <a:latin typeface="Arial" panose="020B0604020202020204" pitchFamily="34" charset="0"/>
                <a:cs typeface="Arial" panose="020B0604020202020204" pitchFamily="34" charset="0"/>
              </a:rPr>
              <a:t>and</a:t>
            </a:r>
            <a:r>
              <a:rPr lang="en-US" altLang="ko-KR" sz="2000" dirty="0">
                <a:latin typeface="Arial" panose="020B0604020202020204" pitchFamily="34" charset="0"/>
                <a:cs typeface="Arial" panose="020B0604020202020204" pitchFamily="34" charset="0"/>
              </a:rPr>
              <a:t> </a:t>
            </a:r>
            <a:r>
              <a:rPr lang="en-US" altLang="ko-KR" sz="2000" b="1" dirty="0">
                <a:latin typeface="Arial" panose="020B0604020202020204" pitchFamily="34" charset="0"/>
                <a:cs typeface="Arial" panose="020B0604020202020204" pitchFamily="34" charset="0"/>
              </a:rPr>
              <a:t>Learned</a:t>
            </a:r>
            <a:endParaRPr lang="en-US" altLang="ko-KR" sz="2000" dirty="0">
              <a:latin typeface="Arial" panose="020B0604020202020204" pitchFamily="34" charset="0"/>
              <a:cs typeface="Arial" panose="020B0604020202020204" pitchFamily="34" charset="0"/>
            </a:endParaRPr>
          </a:p>
        </p:txBody>
      </p:sp>
      <p:sp>
        <p:nvSpPr>
          <p:cNvPr id="5" name="Google Shape;32;p3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7F7F7F"/>
                </a:solidFill>
                <a:latin typeface="Arial"/>
                <a:ea typeface="Arial"/>
                <a:cs typeface="Arial"/>
                <a:sym typeface="Arial"/>
              </a:rPr>
              <a:t>Security Evaluation</a:t>
            </a:r>
            <a:endParaRPr sz="1800" b="0" i="0" u="none" strike="noStrike" cap="none" dirty="0">
              <a:solidFill>
                <a:srgbClr val="7F7F7F"/>
              </a:solidFill>
              <a:latin typeface="Arial"/>
              <a:ea typeface="Arial"/>
              <a:cs typeface="Arial"/>
              <a:sym typeface="Arial"/>
            </a:endParaRPr>
          </a:p>
        </p:txBody>
      </p:sp>
      <p:graphicFrame>
        <p:nvGraphicFramePr>
          <p:cNvPr id="13" name="Google Shape;238;ge0bd8026fd_0_0"/>
          <p:cNvGraphicFramePr/>
          <p:nvPr>
            <p:extLst>
              <p:ext uri="{D42A27DB-BD31-4B8C-83A1-F6EECF244321}">
                <p14:modId xmlns:p14="http://schemas.microsoft.com/office/powerpoint/2010/main" val="686594707"/>
              </p:ext>
            </p:extLst>
          </p:nvPr>
        </p:nvGraphicFramePr>
        <p:xfrm>
          <a:off x="435429" y="1047603"/>
          <a:ext cx="8934975" cy="4363900"/>
        </p:xfrm>
        <a:graphic>
          <a:graphicData uri="http://schemas.openxmlformats.org/drawingml/2006/table">
            <a:tbl>
              <a:tblPr firstRow="1" bandRow="1">
                <a:noFill/>
              </a:tblPr>
              <a:tblGrid>
                <a:gridCol w="1535300">
                  <a:extLst>
                    <a:ext uri="{9D8B030D-6E8A-4147-A177-3AD203B41FA5}">
                      <a16:colId xmlns:a16="http://schemas.microsoft.com/office/drawing/2014/main" xmlns="" val="20000"/>
                    </a:ext>
                  </a:extLst>
                </a:gridCol>
                <a:gridCol w="2329667">
                  <a:extLst>
                    <a:ext uri="{9D8B030D-6E8A-4147-A177-3AD203B41FA5}">
                      <a16:colId xmlns:a16="http://schemas.microsoft.com/office/drawing/2014/main" xmlns="" val="20001"/>
                    </a:ext>
                  </a:extLst>
                </a:gridCol>
                <a:gridCol w="5070008">
                  <a:extLst>
                    <a:ext uri="{9D8B030D-6E8A-4147-A177-3AD203B41FA5}">
                      <a16:colId xmlns:a16="http://schemas.microsoft.com/office/drawing/2014/main" xmlns="" val="20002"/>
                    </a:ext>
                  </a:extLst>
                </a:gridCol>
              </a:tblGrid>
              <a:tr h="277323">
                <a:tc>
                  <a:txBody>
                    <a:bodyPr/>
                    <a:lstStyle/>
                    <a:p>
                      <a:pPr marL="0" marR="0" lvl="0" indent="0" algn="ctr" rtl="0">
                        <a:lnSpc>
                          <a:spcPct val="100000"/>
                        </a:lnSpc>
                        <a:spcBef>
                          <a:spcPts val="0"/>
                        </a:spcBef>
                        <a:spcAft>
                          <a:spcPts val="0"/>
                        </a:spcAft>
                        <a:buClr>
                          <a:srgbClr val="000000"/>
                        </a:buClr>
                        <a:buSzPts val="1200"/>
                        <a:buFont typeface="Arial"/>
                        <a:buNone/>
                      </a:pPr>
                      <a:r>
                        <a:rPr lang="en-US" sz="1600" b="0" u="none" strike="noStrike" cap="none" dirty="0">
                          <a:latin typeface="Arial" panose="020B0604020202020204" pitchFamily="34" charset="0"/>
                          <a:cs typeface="Arial" panose="020B0604020202020204" pitchFamily="34" charset="0"/>
                        </a:rPr>
                        <a:t>Lesson</a:t>
                      </a:r>
                      <a:endParaRPr sz="1600" b="0" i="0" u="none" strike="noStrike" cap="none" dirty="0">
                        <a:solidFill>
                          <a:schemeClr val="lt1"/>
                        </a:solidFill>
                        <a:latin typeface="Arial" panose="020B0604020202020204" pitchFamily="34" charset="0"/>
                        <a:ea typeface="Arial"/>
                        <a:cs typeface="Arial" panose="020B0604020202020204" pitchFamily="34" charset="0"/>
                        <a:sym typeface="Arial"/>
                      </a:endParaRPr>
                    </a:p>
                  </a:txBody>
                  <a:tcPr marL="9500" marR="9500" marT="950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600" b="0" u="none" strike="noStrike" cap="none" dirty="0">
                          <a:latin typeface="Arial" panose="020B0604020202020204" pitchFamily="34" charset="0"/>
                          <a:ea typeface="Arimo"/>
                          <a:cs typeface="Arial" panose="020B0604020202020204" pitchFamily="34" charset="0"/>
                          <a:sym typeface="Arimo"/>
                        </a:rPr>
                        <a:t>Activities</a:t>
                      </a:r>
                      <a:endParaRPr sz="1600" b="0" i="0" u="none" strike="noStrike" cap="none" dirty="0">
                        <a:solidFill>
                          <a:schemeClr val="lt1"/>
                        </a:solidFill>
                        <a:latin typeface="Arial" panose="020B0604020202020204" pitchFamily="34" charset="0"/>
                        <a:ea typeface="Arial"/>
                        <a:cs typeface="Arial" panose="020B0604020202020204" pitchFamily="34" charset="0"/>
                        <a:sym typeface="Arial"/>
                      </a:endParaRPr>
                    </a:p>
                  </a:txBody>
                  <a:tcPr marL="9500" marR="9500" marT="950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600" b="0" u="none" strike="noStrike" cap="none">
                          <a:latin typeface="Arial" panose="020B0604020202020204" pitchFamily="34" charset="0"/>
                          <a:cs typeface="Arial" panose="020B0604020202020204" pitchFamily="34" charset="0"/>
                        </a:rPr>
                        <a:t>Learned</a:t>
                      </a:r>
                      <a:endParaRPr sz="1600" b="0" i="0" u="none" strike="noStrike" cap="none">
                        <a:solidFill>
                          <a:schemeClr val="lt1"/>
                        </a:solidFill>
                        <a:latin typeface="Arial" panose="020B0604020202020204" pitchFamily="34" charset="0"/>
                        <a:ea typeface="Arial"/>
                        <a:cs typeface="Arial" panose="020B0604020202020204" pitchFamily="34" charset="0"/>
                        <a:sym typeface="Arial"/>
                      </a:endParaRPr>
                    </a:p>
                  </a:txBody>
                  <a:tcPr marL="9500" marR="9500" marT="9500" marB="0" anchor="ctr"/>
                </a:tc>
                <a:extLst>
                  <a:ext uri="{0D108BD9-81ED-4DB2-BD59-A6C34878D82A}">
                    <a16:rowId xmlns:a16="http://schemas.microsoft.com/office/drawing/2014/main" xmlns="" val="10000"/>
                  </a:ext>
                </a:extLst>
              </a:tr>
              <a:tr h="374090">
                <a:tc>
                  <a:txBody>
                    <a:bodyPr/>
                    <a:lstStyle/>
                    <a:p>
                      <a:pPr marL="0" marR="0" lvl="0" indent="0" algn="l" rtl="0">
                        <a:lnSpc>
                          <a:spcPct val="131250"/>
                        </a:lnSpc>
                        <a:spcBef>
                          <a:spcPts val="0"/>
                        </a:spcBef>
                        <a:spcAft>
                          <a:spcPts val="0"/>
                        </a:spcAft>
                        <a:buClr>
                          <a:srgbClr val="000000"/>
                        </a:buClr>
                        <a:buSzPts val="1400"/>
                        <a:buFont typeface="Arial"/>
                        <a:buNone/>
                      </a:pPr>
                      <a:r>
                        <a:rPr lang="en-US" sz="1200" b="0" i="0" u="none" strike="noStrike" cap="none">
                          <a:solidFill>
                            <a:schemeClr val="dk1"/>
                          </a:solidFill>
                          <a:latin typeface="Arial" panose="020B0604020202020204" pitchFamily="34" charset="0"/>
                          <a:ea typeface="Arial"/>
                          <a:cs typeface="Arial" panose="020B0604020202020204" pitchFamily="34" charset="0"/>
                          <a:sym typeface="Arial"/>
                        </a:rPr>
                        <a:t>Design Analysis </a:t>
                      </a:r>
                      <a:endParaRPr sz="12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200" b="0" i="0" u="none" strike="noStrike" cap="none" dirty="0">
                          <a:solidFill>
                            <a:schemeClr val="dk1"/>
                          </a:solidFill>
                          <a:latin typeface="Arial" panose="020B0604020202020204" pitchFamily="34" charset="0"/>
                          <a:ea typeface="Arial"/>
                          <a:cs typeface="Arial" panose="020B0604020202020204" pitchFamily="34" charset="0"/>
                          <a:sym typeface="Arial"/>
                        </a:rPr>
                        <a:t>Architecture review</a:t>
                      </a:r>
                      <a:endParaRPr sz="1200" b="0" i="0" u="none" strike="noStrike" cap="none" dirty="0">
                        <a:solidFill>
                          <a:schemeClr val="dk1"/>
                        </a:solidFill>
                        <a:latin typeface="Arial" panose="020B0604020202020204" pitchFamily="34" charset="0"/>
                        <a:ea typeface="Arial"/>
                        <a:cs typeface="Arial" panose="020B0604020202020204" pitchFamily="34" charset="0"/>
                        <a:sym typeface="Arial"/>
                      </a:endParaRPr>
                    </a:p>
                  </a:txBody>
                  <a:tcPr marL="9500" marR="9500" marT="9500" marB="0"/>
                </a:tc>
                <a:tc>
                  <a:txBody>
                    <a:bodyPr/>
                    <a:lstStyle/>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US" sz="1200" b="0" i="0" u="none" strike="noStrike" cap="none" dirty="0">
                          <a:solidFill>
                            <a:srgbClr val="000000"/>
                          </a:solidFill>
                          <a:latin typeface="Arial" panose="020B0604020202020204" pitchFamily="34" charset="0"/>
                          <a:ea typeface="Arial"/>
                          <a:cs typeface="Arial" panose="020B0604020202020204" pitchFamily="34" charset="0"/>
                          <a:sym typeface="Arial"/>
                        </a:rPr>
                        <a:t>Architecture should be designed considering all STRIDE.</a:t>
                      </a:r>
                      <a:endParaRPr sz="12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tc>
                <a:extLst>
                  <a:ext uri="{0D108BD9-81ED-4DB2-BD59-A6C34878D82A}">
                    <a16:rowId xmlns:a16="http://schemas.microsoft.com/office/drawing/2014/main" xmlns="" val="10001"/>
                  </a:ext>
                </a:extLst>
              </a:tr>
              <a:tr h="465919">
                <a:tc rowSpan="3">
                  <a:txBody>
                    <a:bodyPr/>
                    <a:lstStyle/>
                    <a:p>
                      <a:pPr marL="0" lvl="0" indent="0" algn="l" rtl="0">
                        <a:lnSpc>
                          <a:spcPct val="131250"/>
                        </a:lnSpc>
                        <a:spcBef>
                          <a:spcPts val="0"/>
                        </a:spcBef>
                        <a:spcAft>
                          <a:spcPts val="0"/>
                        </a:spcAft>
                        <a:buNone/>
                      </a:pPr>
                      <a:r>
                        <a:rPr lang="en-US" sz="1200" b="0" dirty="0">
                          <a:solidFill>
                            <a:schemeClr val="dk1"/>
                          </a:solidFill>
                          <a:latin typeface="Arial" panose="020B0604020202020204" pitchFamily="34" charset="0"/>
                          <a:cs typeface="Arial" panose="020B0604020202020204" pitchFamily="34" charset="0"/>
                        </a:rPr>
                        <a:t>Secure coding </a:t>
                      </a:r>
                      <a:endParaRPr sz="1200" b="0" dirty="0">
                        <a:latin typeface="Arial" panose="020B0604020202020204" pitchFamily="34" charset="0"/>
                        <a:cs typeface="Arial" panose="020B0604020202020204" pitchFamily="34" charset="0"/>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200" b="0" i="0" u="none" strike="noStrike" cap="none" dirty="0">
                          <a:solidFill>
                            <a:schemeClr val="dk1"/>
                          </a:solidFill>
                          <a:latin typeface="Arial" panose="020B0604020202020204" pitchFamily="34" charset="0"/>
                          <a:ea typeface="Arial"/>
                          <a:cs typeface="Arial" panose="020B0604020202020204" pitchFamily="34" charset="0"/>
                          <a:sym typeface="Arial"/>
                        </a:rPr>
                        <a:t>code review</a:t>
                      </a:r>
                      <a:endParaRPr sz="1200" b="0" u="none" strike="noStrike" cap="none" dirty="0">
                        <a:latin typeface="Arial" panose="020B0604020202020204" pitchFamily="34" charset="0"/>
                        <a:cs typeface="Arial" panose="020B0604020202020204" pitchFamily="34" charset="0"/>
                      </a:endParaRPr>
                    </a:p>
                  </a:txBody>
                  <a:tcPr marL="9500" marR="9500" marT="9500" marB="0"/>
                </a:tc>
                <a:tc>
                  <a:txBody>
                    <a:bodyPr/>
                    <a:lstStyle/>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US" sz="1200" b="0" i="0" u="none" strike="noStrike" cap="none" dirty="0">
                          <a:solidFill>
                            <a:srgbClr val="000000"/>
                          </a:solidFill>
                          <a:latin typeface="Arial" panose="020B0604020202020204" pitchFamily="34" charset="0"/>
                          <a:ea typeface="Arial"/>
                          <a:cs typeface="Arial" panose="020B0604020202020204" pitchFamily="34" charset="0"/>
                          <a:sym typeface="Arial"/>
                        </a:rPr>
                        <a:t>Eye inspection code review</a:t>
                      </a:r>
                      <a:r>
                        <a:rPr lang="en-US" sz="1200" b="0" i="0" u="none" strike="noStrike" cap="none" baseline="0" dirty="0">
                          <a:solidFill>
                            <a:srgbClr val="000000"/>
                          </a:solidFill>
                          <a:latin typeface="Arial" panose="020B0604020202020204" pitchFamily="34" charset="0"/>
                          <a:ea typeface="Arial"/>
                          <a:cs typeface="Arial" panose="020B0604020202020204" pitchFamily="34" charset="0"/>
                          <a:sym typeface="Arial"/>
                        </a:rPr>
                        <a:t> </a:t>
                      </a:r>
                      <a:r>
                        <a:rPr lang="en-US" sz="1200" b="0" i="0" u="none" strike="noStrike" cap="none" dirty="0">
                          <a:solidFill>
                            <a:srgbClr val="000000"/>
                          </a:solidFill>
                          <a:latin typeface="Arial" panose="020B0604020202020204" pitchFamily="34" charset="0"/>
                          <a:ea typeface="Arial"/>
                          <a:cs typeface="Arial" panose="020B0604020202020204" pitchFamily="34" charset="0"/>
                          <a:sym typeface="Arial"/>
                        </a:rPr>
                        <a:t>are meaningful but have limited issue detection.</a:t>
                      </a:r>
                      <a:endParaRPr sz="12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tc>
                <a:extLst>
                  <a:ext uri="{0D108BD9-81ED-4DB2-BD59-A6C34878D82A}">
                    <a16:rowId xmlns:a16="http://schemas.microsoft.com/office/drawing/2014/main" xmlns="" val="10002"/>
                  </a:ext>
                </a:extLst>
              </a:tr>
              <a:tr h="43971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Arial" panose="020B0604020202020204" pitchFamily="34" charset="0"/>
                          <a:ea typeface="Arial"/>
                          <a:cs typeface="Arial" panose="020B0604020202020204" pitchFamily="34" charset="0"/>
                          <a:sym typeface="Arial"/>
                        </a:rPr>
                        <a:t>Static Analysis </a:t>
                      </a:r>
                      <a:endParaRPr sz="1200" b="0" u="none" strike="noStrike" cap="none" dirty="0">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US" sz="1200" b="0" i="0" u="none" strike="noStrike" cap="none" dirty="0">
                          <a:solidFill>
                            <a:srgbClr val="000000"/>
                          </a:solidFill>
                          <a:latin typeface="Arial" panose="020B0604020202020204" pitchFamily="34" charset="0"/>
                          <a:ea typeface="Arial"/>
                          <a:cs typeface="Arial" panose="020B0604020202020204" pitchFamily="34" charset="0"/>
                          <a:sym typeface="Arial"/>
                        </a:rPr>
                        <a:t>Static analysis tool should consider several coding rule standards</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US" sz="1200" b="0" i="0" u="none" strike="noStrike" cap="none" dirty="0">
                          <a:solidFill>
                            <a:srgbClr val="000000"/>
                          </a:solidFill>
                          <a:latin typeface="Arial" panose="020B0604020202020204" pitchFamily="34" charset="0"/>
                          <a:ea typeface="Arial"/>
                          <a:cs typeface="Arial" panose="020B0604020202020204" pitchFamily="34" charset="0"/>
                          <a:sym typeface="Arial"/>
                        </a:rPr>
                        <a:t>Analysis process should be systematically managed.</a:t>
                      </a:r>
                      <a:endParaRPr sz="12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tc>
                <a:extLst>
                  <a:ext uri="{0D108BD9-81ED-4DB2-BD59-A6C34878D82A}">
                    <a16:rowId xmlns:a16="http://schemas.microsoft.com/office/drawing/2014/main" xmlns="" val="10003"/>
                  </a:ext>
                </a:extLst>
              </a:tr>
              <a:tr h="333448">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200" b="0" i="0" u="none" strike="noStrike" cap="none">
                          <a:solidFill>
                            <a:schemeClr val="dk1"/>
                          </a:solidFill>
                          <a:latin typeface="Arial" panose="020B0604020202020204" pitchFamily="34" charset="0"/>
                          <a:ea typeface="Arial"/>
                          <a:cs typeface="Arial" panose="020B0604020202020204" pitchFamily="34" charset="0"/>
                          <a:sym typeface="Arial"/>
                        </a:rPr>
                        <a:t>OSSVS</a:t>
                      </a:r>
                      <a:endParaRPr sz="12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tc>
                <a:tc>
                  <a:txBody>
                    <a:bodyPr/>
                    <a:lstStyle/>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US" sz="1200" b="0" i="0" u="none" strike="noStrike" cap="none" dirty="0">
                          <a:solidFill>
                            <a:srgbClr val="000000"/>
                          </a:solidFill>
                          <a:latin typeface="Arial" panose="020B0604020202020204" pitchFamily="34" charset="0"/>
                          <a:ea typeface="Arial"/>
                          <a:cs typeface="Arial" panose="020B0604020202020204" pitchFamily="34" charset="0"/>
                          <a:sym typeface="Arial"/>
                        </a:rPr>
                        <a:t>The way to avoid open-source vulnerabilities is to always have the latest version.</a:t>
                      </a:r>
                      <a:endParaRPr sz="12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tc>
                <a:extLst>
                  <a:ext uri="{0D108BD9-81ED-4DB2-BD59-A6C34878D82A}">
                    <a16:rowId xmlns:a16="http://schemas.microsoft.com/office/drawing/2014/main" xmlns="" val="10004"/>
                  </a:ext>
                </a:extLst>
              </a:tr>
              <a:tr h="793087">
                <a:tc rowSpan="4">
                  <a:txBody>
                    <a:bodyPr/>
                    <a:lstStyle/>
                    <a:p>
                      <a:pPr marL="0" lvl="0" indent="0" algn="l" rtl="0">
                        <a:lnSpc>
                          <a:spcPct val="131250"/>
                        </a:lnSpc>
                        <a:spcBef>
                          <a:spcPts val="0"/>
                        </a:spcBef>
                        <a:spcAft>
                          <a:spcPts val="0"/>
                        </a:spcAft>
                        <a:buNone/>
                      </a:pPr>
                      <a:r>
                        <a:rPr lang="en-US" sz="1200" b="0">
                          <a:latin typeface="Arial" panose="020B0604020202020204" pitchFamily="34" charset="0"/>
                          <a:cs typeface="Arial" panose="020B0604020202020204" pitchFamily="34" charset="0"/>
                        </a:rPr>
                        <a:t>Test</a:t>
                      </a:r>
                      <a:endParaRPr sz="1200" b="0">
                        <a:latin typeface="Arial" panose="020B0604020202020204" pitchFamily="34" charset="0"/>
                        <a:cs typeface="Arial" panose="020B0604020202020204" pitchFamily="34" charset="0"/>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200" b="0">
                          <a:latin typeface="Arial" panose="020B0604020202020204" pitchFamily="34" charset="0"/>
                          <a:ea typeface="Arimo"/>
                          <a:cs typeface="Arial" panose="020B0604020202020204" pitchFamily="34" charset="0"/>
                          <a:sym typeface="Arimo"/>
                        </a:rPr>
                        <a:t>Dynamic Analysis</a:t>
                      </a:r>
                      <a:endParaRPr sz="1200" b="0" u="none" strike="noStrike" cap="none">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US" sz="1200" b="0" dirty="0">
                          <a:latin typeface="Arial" panose="020B0604020202020204" pitchFamily="34" charset="0"/>
                          <a:cs typeface="Arial" panose="020B0604020202020204" pitchFamily="34" charset="0"/>
                        </a:rPr>
                        <a:t>Dynamic analysis can detect subtle flaws or vulnerabilities that cannot be detected by static analysis.</a:t>
                      </a: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US" sz="1200" b="0" u="none" strike="noStrike" cap="none" dirty="0">
                          <a:latin typeface="Arial" panose="020B0604020202020204" pitchFamily="34" charset="0"/>
                          <a:ea typeface="Arial"/>
                          <a:cs typeface="Arial" panose="020B0604020202020204" pitchFamily="34" charset="0"/>
                          <a:sym typeface="Arial"/>
                        </a:rPr>
                        <a:t>Dynamic and static analysis are complementary because a single approach cannot find all errors.</a:t>
                      </a:r>
                      <a:endParaRPr sz="1200" b="0" u="none" strike="noStrike" cap="none" dirty="0">
                        <a:latin typeface="Arial" panose="020B0604020202020204" pitchFamily="34" charset="0"/>
                        <a:ea typeface="Arial"/>
                        <a:cs typeface="Arial" panose="020B0604020202020204" pitchFamily="34" charset="0"/>
                        <a:sym typeface="Arial"/>
                      </a:endParaRPr>
                    </a:p>
                  </a:txBody>
                  <a:tcPr marL="9500" marR="9500" marT="9500" marB="0"/>
                </a:tc>
                <a:extLst>
                  <a:ext uri="{0D108BD9-81ED-4DB2-BD59-A6C34878D82A}">
                    <a16:rowId xmlns:a16="http://schemas.microsoft.com/office/drawing/2014/main" xmlns="" val="10005"/>
                  </a:ext>
                </a:extLst>
              </a:tr>
              <a:tr h="353343">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200" b="0" i="0" u="none" strike="noStrike" cap="none">
                          <a:solidFill>
                            <a:schemeClr val="dk1"/>
                          </a:solidFill>
                          <a:latin typeface="Arial" panose="020B0604020202020204" pitchFamily="34" charset="0"/>
                          <a:ea typeface="Arimo"/>
                          <a:cs typeface="Arial" panose="020B0604020202020204" pitchFamily="34" charset="0"/>
                          <a:sym typeface="Arimo"/>
                        </a:rPr>
                        <a:t>Fuzz Testing</a:t>
                      </a:r>
                      <a:endParaRPr sz="1200" b="0" i="0" u="none" strike="noStrike" cap="none">
                        <a:solidFill>
                          <a:schemeClr val="dk1"/>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US" sz="1200" b="0" i="0" u="none" strike="noStrike" cap="none" dirty="0">
                          <a:solidFill>
                            <a:schemeClr val="dk1"/>
                          </a:solidFill>
                          <a:latin typeface="Arial" panose="020B0604020202020204" pitchFamily="34" charset="0"/>
                          <a:ea typeface="Arial"/>
                          <a:cs typeface="Arial" panose="020B0604020202020204" pitchFamily="34" charset="0"/>
                          <a:sym typeface="Arial"/>
                        </a:rPr>
                        <a:t>Error handling have to consider Memory leaks.</a:t>
                      </a:r>
                      <a:endParaRPr sz="1200" b="0" i="0" u="none" strike="noStrike" cap="none" dirty="0">
                        <a:solidFill>
                          <a:schemeClr val="dk1"/>
                        </a:solidFill>
                        <a:latin typeface="Arial" panose="020B0604020202020204" pitchFamily="34" charset="0"/>
                        <a:ea typeface="Arial"/>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1000"/>
                        <a:buFont typeface="Arial"/>
                        <a:buNone/>
                      </a:pPr>
                      <a:endParaRPr sz="12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tc>
                <a:extLst>
                  <a:ext uri="{0D108BD9-81ED-4DB2-BD59-A6C34878D82A}">
                    <a16:rowId xmlns:a16="http://schemas.microsoft.com/office/drawing/2014/main" xmlns="" val="10006"/>
                  </a:ext>
                </a:extLst>
              </a:tr>
              <a:tr h="455405">
                <a:tc vMerge="1">
                  <a:txBody>
                    <a:bodyPr/>
                    <a:lstStyle/>
                    <a:p>
                      <a:endParaRPr lang="ko-KR"/>
                    </a:p>
                  </a:txBody>
                  <a:tcPr/>
                </a:tc>
                <a:tc>
                  <a:txBody>
                    <a:bodyPr/>
                    <a:lstStyle/>
                    <a:p>
                      <a:pPr marL="0" marR="0" lvl="0" indent="0" algn="l" rtl="0">
                        <a:lnSpc>
                          <a:spcPct val="100000"/>
                        </a:lnSpc>
                        <a:spcBef>
                          <a:spcPts val="0"/>
                        </a:spcBef>
                        <a:spcAft>
                          <a:spcPts val="0"/>
                        </a:spcAft>
                        <a:buNone/>
                      </a:pPr>
                      <a:r>
                        <a:rPr lang="en-US" sz="1200" b="0">
                          <a:latin typeface="Arial" panose="020B0604020202020204" pitchFamily="34" charset="0"/>
                          <a:ea typeface="Arimo"/>
                          <a:cs typeface="Arial" panose="020B0604020202020204" pitchFamily="34" charset="0"/>
                          <a:sym typeface="Arimo"/>
                        </a:rPr>
                        <a:t>Penetration Test</a:t>
                      </a:r>
                      <a:endParaRPr sz="1200" b="0" i="0" u="none" strike="noStrike" cap="none">
                        <a:solidFill>
                          <a:schemeClr val="dk1"/>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171450" marR="0" lvl="0" indent="-171450" algn="l" rtl="0">
                        <a:lnSpc>
                          <a:spcPct val="100000"/>
                        </a:lnSpc>
                        <a:spcBef>
                          <a:spcPts val="0"/>
                        </a:spcBef>
                        <a:spcAft>
                          <a:spcPts val="0"/>
                        </a:spcAft>
                        <a:buFont typeface="Arial" panose="020B0604020202020204" pitchFamily="34" charset="0"/>
                        <a:buChar char="•"/>
                      </a:pPr>
                      <a:r>
                        <a:rPr lang="en-US" sz="1200" b="0" dirty="0">
                          <a:latin typeface="Arial" panose="020B0604020202020204" pitchFamily="34" charset="0"/>
                          <a:cs typeface="Arial" panose="020B0604020202020204" pitchFamily="34" charset="0"/>
                        </a:rPr>
                        <a:t>Trying to attack a system similarly to a malicious hacker can help you understand the importance of security.</a:t>
                      </a:r>
                      <a:endParaRPr sz="1200" b="0" i="0" u="none" strike="noStrike" cap="none" dirty="0">
                        <a:solidFill>
                          <a:schemeClr val="dk1"/>
                        </a:solidFill>
                        <a:latin typeface="Arial" panose="020B0604020202020204" pitchFamily="34" charset="0"/>
                        <a:ea typeface="Arial"/>
                        <a:cs typeface="Arial" panose="020B0604020202020204" pitchFamily="34" charset="0"/>
                        <a:sym typeface="Arial"/>
                      </a:endParaRPr>
                    </a:p>
                  </a:txBody>
                  <a:tcPr marL="9500" marR="9500" marT="9500" marB="0"/>
                </a:tc>
                <a:extLst>
                  <a:ext uri="{0D108BD9-81ED-4DB2-BD59-A6C34878D82A}">
                    <a16:rowId xmlns:a16="http://schemas.microsoft.com/office/drawing/2014/main" xmlns="" val="10007"/>
                  </a:ext>
                </a:extLst>
              </a:tr>
              <a:tr h="807841">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200" b="0" i="0" u="none" strike="noStrike" cap="none" dirty="0">
                          <a:solidFill>
                            <a:schemeClr val="dk1"/>
                          </a:solidFill>
                          <a:latin typeface="Arial" panose="020B0604020202020204" pitchFamily="34" charset="0"/>
                          <a:ea typeface="Arimo"/>
                          <a:cs typeface="Arial" panose="020B0604020202020204" pitchFamily="34" charset="0"/>
                          <a:sym typeface="Arimo"/>
                        </a:rPr>
                        <a:t>Testing Test Case</a:t>
                      </a:r>
                      <a:endParaRPr sz="1200" b="0" i="0" u="none" strike="noStrike" cap="none" dirty="0">
                        <a:solidFill>
                          <a:schemeClr val="dk1"/>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US" sz="1200" b="0" i="0" u="none" strike="noStrike" cap="none" dirty="0">
                          <a:solidFill>
                            <a:srgbClr val="000000"/>
                          </a:solidFill>
                          <a:latin typeface="Arial" panose="020B0604020202020204" pitchFamily="34" charset="0"/>
                          <a:ea typeface="Arial"/>
                          <a:cs typeface="Arial" panose="020B0604020202020204" pitchFamily="34" charset="0"/>
                          <a:sym typeface="Arial"/>
                        </a:rPr>
                        <a:t>A properly written requirement can create an accurate test case.</a:t>
                      </a:r>
                      <a:endParaRPr sz="1200" b="0" i="0" u="none" strike="noStrike" cap="none" dirty="0">
                        <a:solidFill>
                          <a:srgbClr val="000000"/>
                        </a:solidFill>
                        <a:latin typeface="Arial" panose="020B0604020202020204" pitchFamily="34" charset="0"/>
                        <a:ea typeface="Arial"/>
                        <a:cs typeface="Arial" panose="020B0604020202020204" pitchFamily="34" charset="0"/>
                        <a:sym typeface="Arial"/>
                      </a:endParaRPr>
                    </a:p>
                    <a:p>
                      <a:pPr marL="1714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en-US" sz="1200" b="0" dirty="0">
                          <a:solidFill>
                            <a:srgbClr val="000000"/>
                          </a:solidFill>
                          <a:latin typeface="Arial" panose="020B0604020202020204" pitchFamily="34" charset="0"/>
                          <a:cs typeface="Arial" panose="020B0604020202020204" pitchFamily="34" charset="0"/>
                        </a:rPr>
                        <a:t>Vulnerabilities that could not be found through static analysis may be discovered through testing.</a:t>
                      </a:r>
                      <a:endParaRPr sz="1200" b="0" dirty="0">
                        <a:solidFill>
                          <a:srgbClr val="000000"/>
                        </a:solidFill>
                        <a:latin typeface="Arial" panose="020B0604020202020204" pitchFamily="34" charset="0"/>
                        <a:cs typeface="Arial" panose="020B0604020202020204" pitchFamily="34" charset="0"/>
                      </a:endParaRPr>
                    </a:p>
                  </a:txBody>
                  <a:tcPr marL="9500" marR="9500" marT="9500" marB="0"/>
                </a:tc>
                <a:extLst>
                  <a:ext uri="{0D108BD9-81ED-4DB2-BD59-A6C34878D82A}">
                    <a16:rowId xmlns:a16="http://schemas.microsoft.com/office/drawing/2014/main" xmlns="" val="10008"/>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ge0bd8026fd_0_0"/>
          <p:cNvSpPr txBox="1"/>
          <p:nvPr/>
        </p:nvSpPr>
        <p:spPr>
          <a:xfrm>
            <a:off x="3293720" y="3062959"/>
            <a:ext cx="30000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4800" b="1" dirty="0">
                <a:latin typeface="Arial" panose="020B0604020202020204" pitchFamily="34" charset="0"/>
                <a:cs typeface="Arial" panose="020B0604020202020204" pitchFamily="34" charset="0"/>
              </a:rPr>
              <a:t>Appendix</a:t>
            </a:r>
            <a:endParaRPr sz="4800" b="1" i="0" u="none" strike="noStrike" cap="none" dirty="0">
              <a:solidFill>
                <a:srgbClr val="000000"/>
              </a:solidFill>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6160331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43"/>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lvl="0">
              <a:buSzPts val="2000"/>
            </a:pPr>
            <a:r>
              <a:rPr lang="en-US" sz="2000" b="1" dirty="0">
                <a:latin typeface="Arial" panose="020B0604020202020204" pitchFamily="34" charset="0"/>
                <a:cs typeface="Arial" panose="020B0604020202020204" pitchFamily="34" charset="0"/>
              </a:rPr>
              <a:t>Appendix</a:t>
            </a:r>
            <a:r>
              <a:rPr lang="en-US" sz="2000" b="1" i="0" u="none" strike="noStrike" cap="none" dirty="0">
                <a:solidFill>
                  <a:srgbClr val="000000"/>
                </a:solidFill>
                <a:latin typeface="Arial" panose="020B0604020202020204" pitchFamily="34" charset="0"/>
                <a:cs typeface="Arial" panose="020B0604020202020204" pitchFamily="34" charset="0"/>
                <a:sym typeface="Arial"/>
              </a:rPr>
              <a:t> </a:t>
            </a:r>
            <a:r>
              <a:rPr lang="en-US" altLang="ko-KR" sz="2000" b="1" dirty="0">
                <a:latin typeface="Arial" panose="020B0604020202020204" pitchFamily="34" charset="0"/>
                <a:cs typeface="Arial" panose="020B0604020202020204" pitchFamily="34" charset="0"/>
              </a:rPr>
              <a:t>– Functional Test</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 name="Google Shape;32;p3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7F7F7F"/>
                </a:solidFill>
                <a:latin typeface="Arial"/>
                <a:ea typeface="Arial"/>
                <a:cs typeface="Arial"/>
                <a:sym typeface="Arial"/>
              </a:rPr>
              <a:t>Security Evaluation</a:t>
            </a:r>
            <a:endParaRPr sz="1800" b="0" i="0" u="none" strike="noStrike" cap="none" dirty="0">
              <a:solidFill>
                <a:srgbClr val="7F7F7F"/>
              </a:solidFill>
              <a:latin typeface="Arial"/>
              <a:ea typeface="Arial"/>
              <a:cs typeface="Arial"/>
              <a:sym typeface="Arial"/>
            </a:endParaRPr>
          </a:p>
        </p:txBody>
      </p:sp>
      <p:pic>
        <p:nvPicPr>
          <p:cNvPr id="8" name="Google Shape;187;ge25dbbf8ee_0_4"/>
          <p:cNvPicPr preferRelativeResize="0"/>
          <p:nvPr/>
        </p:nvPicPr>
        <p:blipFill rotWithShape="1">
          <a:blip r:embed="rId3">
            <a:alphaModFix/>
          </a:blip>
          <a:srcRect/>
          <a:stretch/>
        </p:blipFill>
        <p:spPr>
          <a:xfrm>
            <a:off x="4445251" y="2335786"/>
            <a:ext cx="5146394" cy="3952983"/>
          </a:xfrm>
          <a:prstGeom prst="rect">
            <a:avLst/>
          </a:prstGeom>
          <a:noFill/>
          <a:ln>
            <a:noFill/>
          </a:ln>
        </p:spPr>
      </p:pic>
      <p:sp>
        <p:nvSpPr>
          <p:cNvPr id="9" name="Google Shape;186;ge25dbbf8ee_0_4"/>
          <p:cNvSpPr txBox="1"/>
          <p:nvPr/>
        </p:nvSpPr>
        <p:spPr>
          <a:xfrm>
            <a:off x="298764" y="2643609"/>
            <a:ext cx="4293300" cy="954067"/>
          </a:xfrm>
          <a:prstGeom prst="rect">
            <a:avLst/>
          </a:prstGeom>
          <a:noFill/>
          <a:ln>
            <a:noFill/>
          </a:ln>
        </p:spPr>
        <p:txBody>
          <a:bodyPr spcFirstLastPara="1" wrap="square" lIns="91425" tIns="45700" rIns="91425" bIns="45700" anchor="t" anchorCtr="0">
            <a:spAutoFit/>
          </a:bodyPr>
          <a:lstStyle/>
          <a:p>
            <a:pPr marL="457200" marR="0" lvl="0" indent="-317500" algn="l" rtl="0">
              <a:lnSpc>
                <a:spcPct val="100000"/>
              </a:lnSpc>
              <a:spcBef>
                <a:spcPts val="0"/>
              </a:spcBef>
              <a:spcAft>
                <a:spcPts val="0"/>
              </a:spcAft>
              <a:buClr>
                <a:srgbClr val="000000"/>
              </a:buClr>
              <a:buSzPts val="1400"/>
              <a:buFont typeface="Arial"/>
              <a:buAutoNum type="arabicPeriod"/>
            </a:pPr>
            <a:r>
              <a:rPr lang="en-US" sz="1400" b="1" i="0" u="none" strike="noStrike" cap="none" dirty="0" smtClean="0">
                <a:solidFill>
                  <a:srgbClr val="000000"/>
                </a:solidFill>
                <a:latin typeface="Arial"/>
                <a:ea typeface="Arial"/>
                <a:cs typeface="Arial"/>
                <a:sym typeface="Arial"/>
              </a:rPr>
              <a:t>Select Secure Mode</a:t>
            </a:r>
          </a:p>
          <a:p>
            <a:pPr marL="457200" marR="0" lvl="0" indent="-317500" algn="l" rtl="0">
              <a:lnSpc>
                <a:spcPct val="100000"/>
              </a:lnSpc>
              <a:spcBef>
                <a:spcPts val="0"/>
              </a:spcBef>
              <a:spcAft>
                <a:spcPts val="0"/>
              </a:spcAft>
              <a:buClr>
                <a:srgbClr val="000000"/>
              </a:buClr>
              <a:buSzPts val="1400"/>
              <a:buFont typeface="Arial"/>
              <a:buAutoNum type="arabicPeriod"/>
            </a:pPr>
            <a:r>
              <a:rPr lang="en-US" sz="1400" b="1" i="0" u="none" strike="noStrike" cap="none" dirty="0" smtClean="0">
                <a:solidFill>
                  <a:srgbClr val="000000"/>
                </a:solidFill>
                <a:latin typeface="Arial"/>
                <a:ea typeface="Arial"/>
                <a:cs typeface="Arial"/>
                <a:sym typeface="Arial"/>
              </a:rPr>
              <a:t>Select </a:t>
            </a:r>
            <a:r>
              <a:rPr lang="en-US" sz="1400" b="1" i="0" u="none" strike="noStrike" cap="none" dirty="0">
                <a:solidFill>
                  <a:srgbClr val="000000"/>
                </a:solidFill>
                <a:latin typeface="Arial"/>
                <a:ea typeface="Arial"/>
                <a:cs typeface="Arial"/>
                <a:sym typeface="Arial"/>
              </a:rPr>
              <a:t>Test Run Mode</a:t>
            </a:r>
            <a:endParaRPr sz="1400" b="1" i="0" u="none" strike="noStrike" cap="none"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AutoNum type="arabicPeriod"/>
            </a:pPr>
            <a:r>
              <a:rPr lang="en-US" sz="1400" b="1" i="0" u="none" strike="noStrike" cap="none" dirty="0">
                <a:solidFill>
                  <a:srgbClr val="000000"/>
                </a:solidFill>
                <a:latin typeface="Arial"/>
                <a:ea typeface="Arial"/>
                <a:cs typeface="Arial"/>
                <a:sym typeface="Arial"/>
              </a:rPr>
              <a:t>Repeat connect and disconnect</a:t>
            </a:r>
            <a:endParaRPr sz="1400" b="1" i="0" u="none" strike="noStrike" cap="none"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AutoNum type="arabicPeriod"/>
            </a:pPr>
            <a:r>
              <a:rPr lang="en-US" sz="1400" b="1" i="0" u="none" strike="noStrike" cap="none" dirty="0">
                <a:solidFill>
                  <a:srgbClr val="FF0000"/>
                </a:solidFill>
                <a:latin typeface="Arial"/>
                <a:ea typeface="Arial"/>
                <a:cs typeface="Arial"/>
                <a:sym typeface="Arial"/>
              </a:rPr>
              <a:t>Client program has stopped working</a:t>
            </a:r>
            <a:endParaRPr sz="1400" b="1" i="0" u="none" strike="noStrike" cap="none" dirty="0">
              <a:solidFill>
                <a:srgbClr val="FF0000"/>
              </a:solidFill>
              <a:latin typeface="Arial"/>
              <a:ea typeface="Arial"/>
              <a:cs typeface="Arial"/>
              <a:sym typeface="Arial"/>
            </a:endParaRPr>
          </a:p>
        </p:txBody>
      </p:sp>
      <p:sp>
        <p:nvSpPr>
          <p:cNvPr id="7" name="Google Shape;126;ge25dbbf9de_5_1"/>
          <p:cNvSpPr txBox="1"/>
          <p:nvPr/>
        </p:nvSpPr>
        <p:spPr>
          <a:xfrm>
            <a:off x="125740" y="652765"/>
            <a:ext cx="9117412" cy="1362800"/>
          </a:xfrm>
          <a:prstGeom prst="rect">
            <a:avLst/>
          </a:prstGeom>
          <a:noFill/>
          <a:ln>
            <a:noFill/>
          </a:ln>
        </p:spPr>
        <p:txBody>
          <a:bodyPr spcFirstLastPara="1" wrap="square" lIns="72000" tIns="36000" rIns="72000" bIns="36000" anchor="t" anchorCtr="0">
            <a:spAutoFit/>
          </a:bodyPr>
          <a:lstStyle/>
          <a:p>
            <a:pPr lvl="0">
              <a:lnSpc>
                <a:spcPct val="131250"/>
              </a:lnSpc>
              <a:buSzPts val="1600"/>
            </a:pPr>
            <a:r>
              <a:rPr lang="en-US" sz="1600" b="1" dirty="0"/>
              <a:t>Application operation test for functional verification.</a:t>
            </a:r>
          </a:p>
          <a:p>
            <a:pPr marL="285750" lvl="0" indent="-285750">
              <a:lnSpc>
                <a:spcPct val="131250"/>
              </a:lnSpc>
              <a:buSzPts val="1600"/>
              <a:buFont typeface="Wingdings" panose="05000000000000000000" pitchFamily="2" charset="2"/>
              <a:buChar char="ü"/>
            </a:pPr>
            <a:r>
              <a:rPr lang="en-US" sz="1600" dirty="0"/>
              <a:t>Although it was excluded from the security evaluation item, the verification of the basic function was also performed</a:t>
            </a:r>
            <a:r>
              <a:rPr lang="en-US" sz="1600" dirty="0" smtClean="0"/>
              <a:t>.</a:t>
            </a:r>
          </a:p>
          <a:p>
            <a:pPr marL="285750" lvl="0" indent="-285750">
              <a:lnSpc>
                <a:spcPct val="131250"/>
              </a:lnSpc>
              <a:buSzPts val="1600"/>
              <a:buFont typeface="Wingdings" panose="05000000000000000000" pitchFamily="2" charset="2"/>
              <a:buChar char="ü"/>
            </a:pPr>
            <a:r>
              <a:rPr lang="en-US" sz="1600" dirty="0" smtClean="0"/>
              <a:t>These errors are occurred in </a:t>
            </a:r>
            <a:r>
              <a:rPr lang="en-US" sz="1600" b="1" dirty="0" smtClean="0">
                <a:solidFill>
                  <a:srgbClr val="FF0000"/>
                </a:solidFill>
              </a:rPr>
              <a:t>Secure</a:t>
            </a:r>
            <a:r>
              <a:rPr lang="en-US" sz="1600" b="1" dirty="0" smtClean="0"/>
              <a:t> </a:t>
            </a:r>
            <a:r>
              <a:rPr lang="en-US" sz="1600" b="1" dirty="0">
                <a:solidFill>
                  <a:srgbClr val="FF0000"/>
                </a:solidFill>
              </a:rPr>
              <a:t>M</a:t>
            </a:r>
            <a:r>
              <a:rPr lang="en-US" sz="1600" b="1" dirty="0" smtClean="0">
                <a:solidFill>
                  <a:srgbClr val="FF0000"/>
                </a:solidFill>
              </a:rPr>
              <a:t>ode</a:t>
            </a:r>
            <a:r>
              <a:rPr lang="en-US" sz="1600" dirty="0" smtClean="0"/>
              <a:t> only.</a:t>
            </a:r>
            <a:endParaRPr lang="en-US" sz="1600" dirty="0"/>
          </a:p>
        </p:txBody>
      </p:sp>
      <p:sp>
        <p:nvSpPr>
          <p:cNvPr id="10" name="Google Shape;40;p40"/>
          <p:cNvSpPr txBox="1"/>
          <p:nvPr/>
        </p:nvSpPr>
        <p:spPr>
          <a:xfrm>
            <a:off x="102164" y="2237126"/>
            <a:ext cx="4261606" cy="395227"/>
          </a:xfrm>
          <a:prstGeom prst="rect">
            <a:avLst/>
          </a:prstGeom>
          <a:noFill/>
          <a:ln>
            <a:noFill/>
          </a:ln>
        </p:spPr>
        <p:txBody>
          <a:bodyPr spcFirstLastPara="1" wrap="square" lIns="72000" tIns="36000" rIns="72000" bIns="36000" anchor="t" anchorCtr="0">
            <a:spAutoFit/>
          </a:bodyPr>
          <a:lstStyle/>
          <a:p>
            <a:pPr lvl="0">
              <a:lnSpc>
                <a:spcPct val="131250"/>
              </a:lnSpc>
              <a:buSzPts val="1600"/>
            </a:pPr>
            <a:r>
              <a:rPr lang="en-US" sz="1600" b="1" i="0" u="none" strike="noStrike" cap="none" dirty="0">
                <a:solidFill>
                  <a:srgbClr val="000000"/>
                </a:solidFill>
                <a:latin typeface="Arial" panose="020B0604020202020204" pitchFamily="34" charset="0"/>
                <a:cs typeface="Arial" panose="020B0604020202020204" pitchFamily="34" charset="0"/>
                <a:sym typeface="Arial"/>
              </a:rPr>
              <a:t>Case #</a:t>
            </a:r>
            <a:r>
              <a:rPr lang="en-US" sz="1600" b="1" dirty="0">
                <a:latin typeface="Arial" panose="020B0604020202020204" pitchFamily="34" charset="0"/>
                <a:cs typeface="Arial" panose="020B0604020202020204" pitchFamily="34" charset="0"/>
              </a:rPr>
              <a:t>1. No response in Test Run Mode </a:t>
            </a:r>
            <a:endParaRPr lang="en-US" sz="1600" b="1" i="0" u="none" strike="noStrike" cap="none" dirty="0">
              <a:solidFill>
                <a:srgbClr val="000000"/>
              </a:solidFill>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23887844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16"/>
          <p:cNvPicPr preferRelativeResize="0"/>
          <p:nvPr/>
        </p:nvPicPr>
        <p:blipFill>
          <a:blip r:embed="rId3">
            <a:alphaModFix/>
          </a:blip>
          <a:stretch>
            <a:fillRect/>
          </a:stretch>
        </p:blipFill>
        <p:spPr>
          <a:xfrm>
            <a:off x="4399984" y="1041150"/>
            <a:ext cx="5228054" cy="3920151"/>
          </a:xfrm>
          <a:prstGeom prst="rect">
            <a:avLst/>
          </a:prstGeom>
          <a:noFill/>
          <a:ln>
            <a:noFill/>
          </a:ln>
        </p:spPr>
      </p:pic>
      <p:sp>
        <p:nvSpPr>
          <p:cNvPr id="199" name="Google Shape;199;p16"/>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None/>
            </a:pPr>
            <a:r>
              <a:rPr lang="en-US" sz="2000" b="1" dirty="0"/>
              <a:t>Appendix</a:t>
            </a:r>
            <a:r>
              <a:rPr lang="en-US" sz="2000" b="1" i="0" u="none" strike="noStrike" cap="none" dirty="0">
                <a:solidFill>
                  <a:srgbClr val="000000"/>
                </a:solidFill>
                <a:latin typeface="Arial"/>
                <a:ea typeface="Arial"/>
                <a:cs typeface="Arial"/>
                <a:sym typeface="Arial"/>
              </a:rPr>
              <a:t> – Functional Test</a:t>
            </a:r>
            <a:endParaRPr sz="2000" b="1" i="0" u="none" strike="noStrike" cap="none" dirty="0">
              <a:solidFill>
                <a:srgbClr val="000000"/>
              </a:solidFill>
              <a:latin typeface="Arial"/>
              <a:ea typeface="Arial"/>
              <a:cs typeface="Arial"/>
              <a:sym typeface="Arial"/>
            </a:endParaRPr>
          </a:p>
        </p:txBody>
      </p:sp>
      <p:sp>
        <p:nvSpPr>
          <p:cNvPr id="200" name="Google Shape;200;p16"/>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a:ea typeface="Arial"/>
                <a:cs typeface="Arial"/>
                <a:sym typeface="Arial"/>
              </a:rPr>
              <a:t>Security Evaluation</a:t>
            </a:r>
            <a:endParaRPr sz="1800" b="0" i="0" u="none" strike="noStrike" cap="none">
              <a:solidFill>
                <a:srgbClr val="7F7F7F"/>
              </a:solidFill>
              <a:latin typeface="Arial"/>
              <a:ea typeface="Arial"/>
              <a:cs typeface="Arial"/>
              <a:sym typeface="Arial"/>
            </a:endParaRPr>
          </a:p>
        </p:txBody>
      </p:sp>
      <p:sp>
        <p:nvSpPr>
          <p:cNvPr id="201" name="Google Shape;201;p16"/>
          <p:cNvSpPr txBox="1"/>
          <p:nvPr/>
        </p:nvSpPr>
        <p:spPr>
          <a:xfrm>
            <a:off x="235389" y="1421387"/>
            <a:ext cx="4293300" cy="1169511"/>
          </a:xfrm>
          <a:prstGeom prst="rect">
            <a:avLst/>
          </a:prstGeom>
          <a:noFill/>
          <a:ln>
            <a:noFill/>
          </a:ln>
        </p:spPr>
        <p:txBody>
          <a:bodyPr spcFirstLastPara="1" wrap="square" lIns="91425" tIns="45700" rIns="91425" bIns="45700" anchor="t" anchorCtr="0">
            <a:spAutoFit/>
          </a:bodyPr>
          <a:lstStyle/>
          <a:p>
            <a:pPr marL="457200" marR="0" lvl="0" indent="-317500" algn="l" rtl="0">
              <a:lnSpc>
                <a:spcPct val="100000"/>
              </a:lnSpc>
              <a:spcBef>
                <a:spcPts val="0"/>
              </a:spcBef>
              <a:spcAft>
                <a:spcPts val="0"/>
              </a:spcAft>
              <a:buClr>
                <a:srgbClr val="000000"/>
              </a:buClr>
              <a:buSzPts val="1400"/>
              <a:buFont typeface="Arial"/>
              <a:buAutoNum type="arabicPeriod"/>
            </a:pPr>
            <a:r>
              <a:rPr lang="en-US" sz="1400" b="1" i="0" u="none" strike="noStrike" cap="none" dirty="0" smtClean="0">
                <a:solidFill>
                  <a:srgbClr val="000000"/>
                </a:solidFill>
                <a:latin typeface="Arial"/>
                <a:ea typeface="Arial"/>
                <a:cs typeface="Arial"/>
                <a:sym typeface="Arial"/>
              </a:rPr>
              <a:t>Select Secure Mode</a:t>
            </a:r>
          </a:p>
          <a:p>
            <a:pPr marL="457200" marR="0" lvl="0" indent="-317500" algn="l" rtl="0">
              <a:lnSpc>
                <a:spcPct val="100000"/>
              </a:lnSpc>
              <a:spcBef>
                <a:spcPts val="0"/>
              </a:spcBef>
              <a:spcAft>
                <a:spcPts val="0"/>
              </a:spcAft>
              <a:buClr>
                <a:srgbClr val="000000"/>
              </a:buClr>
              <a:buSzPts val="1400"/>
              <a:buFont typeface="Arial"/>
              <a:buAutoNum type="arabicPeriod"/>
            </a:pPr>
            <a:r>
              <a:rPr lang="en-US" sz="1400" b="1" i="0" u="none" strike="noStrike" cap="none" dirty="0" smtClean="0">
                <a:solidFill>
                  <a:srgbClr val="000000"/>
                </a:solidFill>
                <a:latin typeface="Arial"/>
                <a:ea typeface="Arial"/>
                <a:cs typeface="Arial"/>
                <a:sym typeface="Arial"/>
              </a:rPr>
              <a:t>Select </a:t>
            </a:r>
            <a:r>
              <a:rPr lang="en-US" sz="1400" b="1" i="0" u="none" strike="noStrike" cap="none" dirty="0">
                <a:solidFill>
                  <a:srgbClr val="000000"/>
                </a:solidFill>
                <a:latin typeface="Arial"/>
                <a:ea typeface="Arial"/>
                <a:cs typeface="Arial"/>
                <a:sym typeface="Arial"/>
              </a:rPr>
              <a:t>Learning Mode</a:t>
            </a:r>
            <a:endParaRPr dirty="0"/>
          </a:p>
          <a:p>
            <a:pPr marL="457200" marR="0" lvl="0" indent="-317500" algn="l" rtl="0">
              <a:lnSpc>
                <a:spcPct val="100000"/>
              </a:lnSpc>
              <a:spcBef>
                <a:spcPts val="0"/>
              </a:spcBef>
              <a:spcAft>
                <a:spcPts val="0"/>
              </a:spcAft>
              <a:buClr>
                <a:srgbClr val="000000"/>
              </a:buClr>
              <a:buSzPts val="1400"/>
              <a:buFont typeface="Arial"/>
              <a:buAutoNum type="arabicPeriod"/>
            </a:pPr>
            <a:r>
              <a:rPr lang="en-US" sz="1400" b="1" i="0" u="none" strike="noStrike" cap="none" dirty="0">
                <a:solidFill>
                  <a:srgbClr val="000000"/>
                </a:solidFill>
                <a:latin typeface="Arial"/>
                <a:ea typeface="Arial"/>
                <a:cs typeface="Arial"/>
                <a:sym typeface="Arial"/>
              </a:rPr>
              <a:t>Press CONFIRM button repeatedly.</a:t>
            </a:r>
            <a:endParaRPr dirty="0"/>
          </a:p>
          <a:p>
            <a:pPr marL="457200" marR="0" lvl="0" indent="-317500" algn="l" rtl="0">
              <a:lnSpc>
                <a:spcPct val="100000"/>
              </a:lnSpc>
              <a:spcBef>
                <a:spcPts val="0"/>
              </a:spcBef>
              <a:spcAft>
                <a:spcPts val="0"/>
              </a:spcAft>
              <a:buClr>
                <a:srgbClr val="000000"/>
              </a:buClr>
              <a:buSzPts val="1400"/>
              <a:buFont typeface="Arial"/>
              <a:buAutoNum type="arabicPeriod"/>
            </a:pPr>
            <a:r>
              <a:rPr lang="en-US" sz="1400" b="1" i="0" u="none" strike="noStrike" cap="none" dirty="0">
                <a:solidFill>
                  <a:srgbClr val="000000"/>
                </a:solidFill>
                <a:latin typeface="Arial"/>
                <a:ea typeface="Arial"/>
                <a:cs typeface="Arial"/>
                <a:sym typeface="Arial"/>
              </a:rPr>
              <a:t>Select DISCONNECT button </a:t>
            </a:r>
            <a:endParaRPr dirty="0"/>
          </a:p>
          <a:p>
            <a:pPr marL="457200" marR="0" lvl="0" indent="-317500" algn="l" rtl="0">
              <a:lnSpc>
                <a:spcPct val="100000"/>
              </a:lnSpc>
              <a:spcBef>
                <a:spcPts val="0"/>
              </a:spcBef>
              <a:spcAft>
                <a:spcPts val="0"/>
              </a:spcAft>
              <a:buClr>
                <a:srgbClr val="000000"/>
              </a:buClr>
              <a:buSzPts val="1400"/>
              <a:buFont typeface="Arial"/>
              <a:buAutoNum type="arabicPeriod"/>
            </a:pPr>
            <a:r>
              <a:rPr lang="en-US" sz="1400" b="1" i="0" u="none" strike="noStrike" cap="none" dirty="0">
                <a:solidFill>
                  <a:srgbClr val="FF0000"/>
                </a:solidFill>
                <a:latin typeface="Arial"/>
                <a:ea typeface="Arial"/>
                <a:cs typeface="Arial"/>
                <a:sym typeface="Arial"/>
              </a:rPr>
              <a:t>Client program has stopped working</a:t>
            </a:r>
            <a:endParaRPr sz="1400" b="1" i="0" u="none" strike="noStrike" cap="none" dirty="0">
              <a:solidFill>
                <a:srgbClr val="FF0000"/>
              </a:solidFill>
              <a:latin typeface="Arial"/>
              <a:ea typeface="Arial"/>
              <a:cs typeface="Arial"/>
              <a:sym typeface="Arial"/>
            </a:endParaRPr>
          </a:p>
        </p:txBody>
      </p:sp>
      <p:sp>
        <p:nvSpPr>
          <p:cNvPr id="6" name="Google Shape;40;p40"/>
          <p:cNvSpPr txBox="1"/>
          <p:nvPr/>
        </p:nvSpPr>
        <p:spPr>
          <a:xfrm>
            <a:off x="102164" y="969639"/>
            <a:ext cx="4297820" cy="395227"/>
          </a:xfrm>
          <a:prstGeom prst="rect">
            <a:avLst/>
          </a:prstGeom>
          <a:noFill/>
          <a:ln>
            <a:noFill/>
          </a:ln>
        </p:spPr>
        <p:txBody>
          <a:bodyPr spcFirstLastPara="1" wrap="square" lIns="72000" tIns="36000" rIns="72000" bIns="36000" anchor="t" anchorCtr="0">
            <a:spAutoFit/>
          </a:bodyPr>
          <a:lstStyle/>
          <a:p>
            <a:pPr lvl="0">
              <a:lnSpc>
                <a:spcPct val="131250"/>
              </a:lnSpc>
              <a:buSzPts val="1600"/>
            </a:pPr>
            <a:r>
              <a:rPr lang="en-US" sz="1600" b="1" i="0" u="none" strike="noStrike" cap="none" dirty="0">
                <a:solidFill>
                  <a:srgbClr val="000000"/>
                </a:solidFill>
                <a:latin typeface="Arial" panose="020B0604020202020204" pitchFamily="34" charset="0"/>
                <a:cs typeface="Arial" panose="020B0604020202020204" pitchFamily="34" charset="0"/>
                <a:sym typeface="Arial"/>
              </a:rPr>
              <a:t>Case </a:t>
            </a:r>
            <a:r>
              <a:rPr lang="en-US" sz="1600" b="1" i="0" u="none" strike="noStrike" cap="none" dirty="0" smtClean="0">
                <a:solidFill>
                  <a:srgbClr val="000000"/>
                </a:solidFill>
                <a:latin typeface="Arial" panose="020B0604020202020204" pitchFamily="34" charset="0"/>
                <a:cs typeface="Arial" panose="020B0604020202020204" pitchFamily="34" charset="0"/>
                <a:sym typeface="Arial"/>
              </a:rPr>
              <a:t>#</a:t>
            </a:r>
            <a:r>
              <a:rPr lang="en-US" sz="1600" b="1" dirty="0">
                <a:latin typeface="Arial" panose="020B0604020202020204" pitchFamily="34" charset="0"/>
                <a:cs typeface="Arial" panose="020B0604020202020204" pitchFamily="34" charset="0"/>
              </a:rPr>
              <a:t>2</a:t>
            </a:r>
            <a:r>
              <a:rPr lang="en-US" sz="1600" b="1" dirty="0" smtClean="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No response in Learning Mode </a:t>
            </a:r>
            <a:endParaRPr lang="en-US" sz="1600" b="1" i="0" u="none" strike="noStrike" cap="none" dirty="0">
              <a:solidFill>
                <a:srgbClr val="000000"/>
              </a:solidFill>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399196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ge0bd8026fd_0_0"/>
          <p:cNvSpPr txBox="1"/>
          <p:nvPr/>
        </p:nvSpPr>
        <p:spPr>
          <a:xfrm>
            <a:off x="3293719" y="3062959"/>
            <a:ext cx="3494355"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4800" b="1" dirty="0">
                <a:latin typeface="Arial" panose="020B0604020202020204" pitchFamily="34" charset="0"/>
                <a:cs typeface="Arial" panose="020B0604020202020204" pitchFamily="34" charset="0"/>
              </a:rPr>
              <a:t>Thank you!</a:t>
            </a:r>
            <a:endParaRPr sz="4800" b="1" i="0" u="none" strike="noStrike" cap="none" dirty="0">
              <a:solidFill>
                <a:srgbClr val="000000"/>
              </a:solidFill>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28264307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43"/>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latin typeface="Arial" panose="020B0604020202020204" pitchFamily="34" charset="0"/>
                <a:cs typeface="Arial" panose="020B0604020202020204" pitchFamily="34" charset="0"/>
              </a:rPr>
              <a:t>1</a:t>
            </a:r>
            <a:r>
              <a:rPr lang="en-US" sz="2000" b="1" i="0" u="none" strike="noStrike" cap="none" dirty="0">
                <a:solidFill>
                  <a:srgbClr val="000000"/>
                </a:solidFill>
                <a:latin typeface="Arial" panose="020B0604020202020204" pitchFamily="34" charset="0"/>
                <a:cs typeface="Arial" panose="020B0604020202020204" pitchFamily="34" charset="0"/>
                <a:sym typeface="Arial"/>
              </a:rPr>
              <a:t>. Design Analysis – Architecture Review</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 name="Google Shape;32;p3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7F7F7F"/>
                </a:solidFill>
                <a:latin typeface="Arial"/>
                <a:ea typeface="Arial"/>
                <a:cs typeface="Arial"/>
                <a:sym typeface="Arial"/>
              </a:rPr>
              <a:t>Security Evaluation</a:t>
            </a:r>
            <a:endParaRPr sz="1800" b="0" i="0" u="none" strike="noStrike" cap="none" dirty="0">
              <a:solidFill>
                <a:srgbClr val="7F7F7F"/>
              </a:solidFill>
              <a:latin typeface="Arial"/>
              <a:ea typeface="Arial"/>
              <a:cs typeface="Arial"/>
              <a:sym typeface="Arial"/>
            </a:endParaRPr>
          </a:p>
        </p:txBody>
      </p:sp>
      <p:pic>
        <p:nvPicPr>
          <p:cNvPr id="5" name="Google Shape;51;p43"/>
          <p:cNvPicPr preferRelativeResize="0"/>
          <p:nvPr/>
        </p:nvPicPr>
        <p:blipFill rotWithShape="1">
          <a:blip r:embed="rId3">
            <a:alphaModFix/>
          </a:blip>
          <a:srcRect/>
          <a:stretch/>
        </p:blipFill>
        <p:spPr>
          <a:xfrm>
            <a:off x="731140" y="1013984"/>
            <a:ext cx="8423874" cy="3992332"/>
          </a:xfrm>
          <a:prstGeom prst="rect">
            <a:avLst/>
          </a:prstGeom>
          <a:noFill/>
          <a:ln>
            <a:noFill/>
          </a:ln>
        </p:spPr>
      </p:pic>
      <p:sp>
        <p:nvSpPr>
          <p:cNvPr id="7" name="Google Shape;52;p43"/>
          <p:cNvSpPr txBox="1"/>
          <p:nvPr/>
        </p:nvSpPr>
        <p:spPr>
          <a:xfrm>
            <a:off x="746358" y="5041805"/>
            <a:ext cx="8408655" cy="1384954"/>
          </a:xfrm>
          <a:prstGeom prst="rect">
            <a:avLst/>
          </a:prstGeom>
          <a:noFill/>
          <a:ln>
            <a:noFill/>
          </a:ln>
        </p:spPr>
        <p:txBody>
          <a:bodyPr spcFirstLastPara="1" wrap="square" lIns="91425" tIns="45700" rIns="91425" bIns="45700" anchor="t" anchorCtr="0">
            <a:spAutoFit/>
          </a:bodyPr>
          <a:lstStyle/>
          <a:p>
            <a:pPr lvl="0">
              <a:buSzPts val="1400"/>
            </a:pPr>
            <a:r>
              <a:rPr lang="en-US" sz="1400" b="1" i="0" u="none" strike="noStrike" cap="none" dirty="0">
                <a:solidFill>
                  <a:srgbClr val="FF0000"/>
                </a:solidFill>
                <a:latin typeface="Arial"/>
                <a:ea typeface="Arial"/>
                <a:cs typeface="Arial"/>
                <a:sym typeface="Arial"/>
              </a:rPr>
              <a:t>① </a:t>
            </a:r>
            <a:r>
              <a:rPr lang="en-US" b="1" dirty="0"/>
              <a:t>Spoofing</a:t>
            </a:r>
            <a:r>
              <a:rPr lang="en-US" dirty="0"/>
              <a:t> - Authenticate via TLS certificates between GSC and GSS</a:t>
            </a:r>
          </a:p>
          <a:p>
            <a:pPr lvl="0">
              <a:buSzPts val="1400"/>
            </a:pPr>
            <a:r>
              <a:rPr lang="ko-KR" altLang="en-US" b="1" dirty="0">
                <a:solidFill>
                  <a:srgbClr val="00B050"/>
                </a:solidFill>
              </a:rPr>
              <a:t>② </a:t>
            </a:r>
            <a:r>
              <a:rPr lang="en-US" altLang="ko-KR" b="1" dirty="0"/>
              <a:t>Tampering</a:t>
            </a:r>
            <a:r>
              <a:rPr lang="ko-KR" altLang="en-US" dirty="0"/>
              <a:t> </a:t>
            </a:r>
            <a:r>
              <a:rPr lang="en-US" altLang="ko-KR" dirty="0"/>
              <a:t>- Encrypt User information and Image DB</a:t>
            </a:r>
          </a:p>
          <a:p>
            <a:pPr lvl="0">
              <a:buSzPts val="1400"/>
            </a:pPr>
            <a:r>
              <a:rPr lang="ko-KR" altLang="en-US" b="1" dirty="0">
                <a:solidFill>
                  <a:srgbClr val="2B04BC"/>
                </a:solidFill>
              </a:rPr>
              <a:t>③ </a:t>
            </a:r>
            <a:r>
              <a:rPr lang="en-US" altLang="ko-KR" b="1" dirty="0"/>
              <a:t>Repudiation</a:t>
            </a:r>
            <a:r>
              <a:rPr lang="ko-KR" altLang="en-US" dirty="0"/>
              <a:t> </a:t>
            </a:r>
            <a:r>
              <a:rPr lang="en-US" altLang="ko-KR" dirty="0"/>
              <a:t>- Logging operation for non-repudiation</a:t>
            </a:r>
          </a:p>
          <a:p>
            <a:pPr lvl="0">
              <a:buSzPts val="1400"/>
            </a:pPr>
            <a:r>
              <a:rPr lang="ko-KR" altLang="en-US" b="1" dirty="0">
                <a:solidFill>
                  <a:srgbClr val="FAA74C"/>
                </a:solidFill>
              </a:rPr>
              <a:t>④ </a:t>
            </a:r>
            <a:r>
              <a:rPr lang="en-US" altLang="ko-KR" b="1" dirty="0"/>
              <a:t>Information</a:t>
            </a:r>
            <a:r>
              <a:rPr lang="en-US" altLang="ko-KR" b="1" dirty="0">
                <a:solidFill>
                  <a:srgbClr val="FAA74C"/>
                </a:solidFill>
              </a:rPr>
              <a:t> </a:t>
            </a:r>
            <a:r>
              <a:rPr lang="en-US" altLang="ko-KR" b="1" dirty="0"/>
              <a:t>disclosure</a:t>
            </a:r>
            <a:r>
              <a:rPr lang="ko-KR" altLang="en-US" dirty="0"/>
              <a:t> </a:t>
            </a:r>
            <a:r>
              <a:rPr lang="en-US" altLang="ko-KR" dirty="0"/>
              <a:t>- Encrypt Sensitive data and communicate via TLS</a:t>
            </a:r>
          </a:p>
          <a:p>
            <a:pPr lvl="0">
              <a:buSzPts val="1400"/>
            </a:pPr>
            <a:r>
              <a:rPr lang="en-US" altLang="ko-KR" b="1" dirty="0">
                <a:solidFill>
                  <a:srgbClr val="FF0000"/>
                </a:solidFill>
              </a:rPr>
              <a:t>⑤ Denial of Service</a:t>
            </a:r>
            <a:r>
              <a:rPr lang="en-US" altLang="ko-KR" dirty="0">
                <a:solidFill>
                  <a:srgbClr val="FF0000"/>
                </a:solidFill>
              </a:rPr>
              <a:t> – Could not find the design (ex. Firewall, IDPS, Service manager, log rotation, etc.)</a:t>
            </a:r>
          </a:p>
          <a:p>
            <a:pPr lvl="0">
              <a:buSzPts val="1400"/>
            </a:pPr>
            <a:r>
              <a:rPr lang="en-US" altLang="ko-KR" b="1" dirty="0">
                <a:solidFill>
                  <a:srgbClr val="021606"/>
                </a:solidFill>
              </a:rPr>
              <a:t>⑥ </a:t>
            </a:r>
            <a:r>
              <a:rPr lang="en-US" altLang="ko-KR" b="1" dirty="0"/>
              <a:t>Elevation</a:t>
            </a:r>
            <a:r>
              <a:rPr lang="en-US" altLang="ko-KR" b="1" dirty="0">
                <a:solidFill>
                  <a:srgbClr val="021606"/>
                </a:solidFill>
              </a:rPr>
              <a:t> </a:t>
            </a:r>
            <a:r>
              <a:rPr lang="en-US" altLang="ko-KR" b="1" dirty="0"/>
              <a:t>of</a:t>
            </a:r>
            <a:r>
              <a:rPr lang="en-US" altLang="ko-KR" b="1" dirty="0">
                <a:solidFill>
                  <a:srgbClr val="021606"/>
                </a:solidFill>
              </a:rPr>
              <a:t> </a:t>
            </a:r>
            <a:r>
              <a:rPr lang="en-US" altLang="ko-KR" b="1" dirty="0"/>
              <a:t>Privilege</a:t>
            </a:r>
            <a:r>
              <a:rPr lang="en-US" altLang="ko-KR" dirty="0"/>
              <a:t> - Permission control by ID</a:t>
            </a:r>
            <a:endParaRPr sz="1400" b="0" i="0" u="none" strike="noStrike" cap="none" dirty="0">
              <a:solidFill>
                <a:srgbClr val="000000"/>
              </a:solidFill>
              <a:latin typeface="Arial"/>
              <a:ea typeface="Arial"/>
              <a:cs typeface="Arial"/>
              <a:sym typeface="Arial"/>
            </a:endParaRPr>
          </a:p>
        </p:txBody>
      </p:sp>
      <p:sp>
        <p:nvSpPr>
          <p:cNvPr id="8" name="Google Shape;53;p43"/>
          <p:cNvSpPr txBox="1"/>
          <p:nvPr/>
        </p:nvSpPr>
        <p:spPr>
          <a:xfrm>
            <a:off x="1426206" y="2546737"/>
            <a:ext cx="29518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0000"/>
                </a:solidFill>
                <a:highlight>
                  <a:srgbClr val="FFFF00"/>
                </a:highlight>
                <a:latin typeface="Arial"/>
                <a:ea typeface="Arial"/>
                <a:cs typeface="Arial"/>
                <a:sym typeface="Arial"/>
              </a:rPr>
              <a:t>①</a:t>
            </a:r>
            <a:endParaRPr sz="1400" b="0" i="0" u="none" strike="noStrike" cap="none" dirty="0">
              <a:solidFill>
                <a:srgbClr val="000000"/>
              </a:solidFill>
              <a:latin typeface="Arial"/>
              <a:ea typeface="Arial"/>
              <a:cs typeface="Arial"/>
              <a:sym typeface="Arial"/>
            </a:endParaRPr>
          </a:p>
        </p:txBody>
      </p:sp>
      <p:sp>
        <p:nvSpPr>
          <p:cNvPr id="9" name="Google Shape;54;p43"/>
          <p:cNvSpPr txBox="1"/>
          <p:nvPr/>
        </p:nvSpPr>
        <p:spPr>
          <a:xfrm>
            <a:off x="2859226" y="3552316"/>
            <a:ext cx="29518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0000"/>
                </a:solidFill>
                <a:highlight>
                  <a:srgbClr val="FFFF00"/>
                </a:highlight>
                <a:latin typeface="Arial"/>
                <a:ea typeface="Arial"/>
                <a:cs typeface="Arial"/>
                <a:sym typeface="Arial"/>
              </a:rPr>
              <a:t>①</a:t>
            </a:r>
            <a:endParaRPr sz="1400" b="0" i="0" u="none" strike="noStrike" cap="none" dirty="0">
              <a:solidFill>
                <a:srgbClr val="000000"/>
              </a:solidFill>
              <a:latin typeface="Arial"/>
              <a:ea typeface="Arial"/>
              <a:cs typeface="Arial"/>
              <a:sym typeface="Arial"/>
            </a:endParaRPr>
          </a:p>
        </p:txBody>
      </p:sp>
      <p:sp>
        <p:nvSpPr>
          <p:cNvPr id="11" name="Google Shape;56;p43"/>
          <p:cNvSpPr txBox="1"/>
          <p:nvPr/>
        </p:nvSpPr>
        <p:spPr>
          <a:xfrm>
            <a:off x="7049738" y="3476568"/>
            <a:ext cx="277428"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B050"/>
                </a:solidFill>
                <a:highlight>
                  <a:srgbClr val="FFFF00"/>
                </a:highlight>
                <a:latin typeface="Arial"/>
                <a:ea typeface="Arial"/>
                <a:cs typeface="Arial"/>
                <a:sym typeface="Arial"/>
              </a:rPr>
              <a:t>②</a:t>
            </a:r>
            <a:endParaRPr sz="1400" b="0" i="0" u="none" strike="noStrike" cap="none" dirty="0">
              <a:solidFill>
                <a:srgbClr val="000000"/>
              </a:solidFill>
              <a:latin typeface="Arial"/>
              <a:ea typeface="Arial"/>
              <a:cs typeface="Arial"/>
              <a:sym typeface="Arial"/>
            </a:endParaRPr>
          </a:p>
        </p:txBody>
      </p:sp>
      <p:sp>
        <p:nvSpPr>
          <p:cNvPr id="12" name="Google Shape;57;p43"/>
          <p:cNvSpPr txBox="1"/>
          <p:nvPr/>
        </p:nvSpPr>
        <p:spPr>
          <a:xfrm>
            <a:off x="6531093" y="1114330"/>
            <a:ext cx="37602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B050"/>
                </a:solidFill>
                <a:highlight>
                  <a:srgbClr val="FFFF00"/>
                </a:highlight>
                <a:latin typeface="Arial"/>
                <a:ea typeface="Arial"/>
                <a:cs typeface="Arial"/>
                <a:sym typeface="Arial"/>
              </a:rPr>
              <a:t>②</a:t>
            </a:r>
            <a:endParaRPr sz="1400" b="0" i="0" u="none" strike="noStrike" cap="none" dirty="0">
              <a:solidFill>
                <a:srgbClr val="000000"/>
              </a:solidFill>
              <a:latin typeface="Arial"/>
              <a:ea typeface="Arial"/>
              <a:cs typeface="Arial"/>
              <a:sym typeface="Arial"/>
            </a:endParaRPr>
          </a:p>
        </p:txBody>
      </p:sp>
      <p:sp>
        <p:nvSpPr>
          <p:cNvPr id="14" name="Google Shape;59;p43"/>
          <p:cNvSpPr txBox="1"/>
          <p:nvPr/>
        </p:nvSpPr>
        <p:spPr>
          <a:xfrm>
            <a:off x="5380127" y="1268219"/>
            <a:ext cx="29518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2B04BC"/>
                </a:solidFill>
                <a:highlight>
                  <a:srgbClr val="FFFF00"/>
                </a:highlight>
                <a:latin typeface="Arial"/>
                <a:ea typeface="Arial"/>
                <a:cs typeface="Arial"/>
                <a:sym typeface="Arial"/>
              </a:rPr>
              <a:t>③</a:t>
            </a:r>
            <a:endParaRPr sz="1400" b="0" i="0" u="none" strike="noStrike" cap="none" dirty="0">
              <a:solidFill>
                <a:srgbClr val="000000"/>
              </a:solidFill>
              <a:latin typeface="Arial"/>
              <a:ea typeface="Arial"/>
              <a:cs typeface="Arial"/>
              <a:sym typeface="Arial"/>
            </a:endParaRPr>
          </a:p>
        </p:txBody>
      </p:sp>
      <p:sp>
        <p:nvSpPr>
          <p:cNvPr id="15" name="Google Shape;60;p43"/>
          <p:cNvSpPr txBox="1"/>
          <p:nvPr/>
        </p:nvSpPr>
        <p:spPr>
          <a:xfrm>
            <a:off x="2625100" y="2295415"/>
            <a:ext cx="29518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2B04BC"/>
                </a:solidFill>
                <a:highlight>
                  <a:srgbClr val="FFFF00"/>
                </a:highlight>
                <a:latin typeface="Arial"/>
                <a:ea typeface="Arial"/>
                <a:cs typeface="Arial"/>
                <a:sym typeface="Arial"/>
              </a:rPr>
              <a:t>③</a:t>
            </a:r>
            <a:endParaRPr sz="1400" b="0" i="0" u="none" strike="noStrike" cap="none" dirty="0">
              <a:solidFill>
                <a:srgbClr val="000000"/>
              </a:solidFill>
              <a:latin typeface="Arial"/>
              <a:ea typeface="Arial"/>
              <a:cs typeface="Arial"/>
              <a:sym typeface="Arial"/>
            </a:endParaRPr>
          </a:p>
        </p:txBody>
      </p:sp>
      <p:sp>
        <p:nvSpPr>
          <p:cNvPr id="17" name="Google Shape;62;p43"/>
          <p:cNvSpPr txBox="1"/>
          <p:nvPr/>
        </p:nvSpPr>
        <p:spPr>
          <a:xfrm>
            <a:off x="6940644" y="1495538"/>
            <a:ext cx="29710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FAA74C"/>
                </a:solidFill>
                <a:highlight>
                  <a:srgbClr val="FFFF00"/>
                </a:highlight>
                <a:latin typeface="Arial"/>
                <a:ea typeface="Arial"/>
                <a:cs typeface="Arial"/>
                <a:sym typeface="Arial"/>
              </a:rPr>
              <a:t>④</a:t>
            </a:r>
            <a:endParaRPr sz="1400" b="0" i="0" u="none" strike="noStrike" cap="none" dirty="0">
              <a:solidFill>
                <a:srgbClr val="000000"/>
              </a:solidFill>
              <a:latin typeface="Arial"/>
              <a:ea typeface="Arial"/>
              <a:cs typeface="Arial"/>
              <a:sym typeface="Arial"/>
            </a:endParaRPr>
          </a:p>
        </p:txBody>
      </p:sp>
      <p:sp>
        <p:nvSpPr>
          <p:cNvPr id="18" name="Google Shape;63;p43"/>
          <p:cNvSpPr txBox="1"/>
          <p:nvPr/>
        </p:nvSpPr>
        <p:spPr>
          <a:xfrm>
            <a:off x="7060204" y="3771534"/>
            <a:ext cx="266962"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AA74C"/>
                </a:solidFill>
                <a:highlight>
                  <a:srgbClr val="FFFF00"/>
                </a:highlight>
                <a:latin typeface="Arial"/>
                <a:ea typeface="Arial"/>
                <a:cs typeface="Arial"/>
                <a:sym typeface="Arial"/>
              </a:rPr>
              <a:t>④</a:t>
            </a:r>
            <a:endParaRPr sz="1400" b="0" i="0" u="none" strike="noStrike" cap="none">
              <a:solidFill>
                <a:srgbClr val="000000"/>
              </a:solidFill>
              <a:latin typeface="Arial"/>
              <a:ea typeface="Arial"/>
              <a:cs typeface="Arial"/>
              <a:sym typeface="Arial"/>
            </a:endParaRPr>
          </a:p>
        </p:txBody>
      </p:sp>
      <p:sp>
        <p:nvSpPr>
          <p:cNvPr id="19" name="Google Shape;64;p43"/>
          <p:cNvSpPr txBox="1"/>
          <p:nvPr/>
        </p:nvSpPr>
        <p:spPr>
          <a:xfrm>
            <a:off x="3343139" y="2238271"/>
            <a:ext cx="29705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FAA74C"/>
                </a:solidFill>
                <a:highlight>
                  <a:srgbClr val="FFFF00"/>
                </a:highlight>
                <a:latin typeface="Arial"/>
                <a:ea typeface="Arial"/>
                <a:cs typeface="Arial"/>
                <a:sym typeface="Arial"/>
              </a:rPr>
              <a:t>④</a:t>
            </a:r>
            <a:endParaRPr sz="1400" b="0" i="0" u="none" strike="noStrike" cap="none" dirty="0">
              <a:solidFill>
                <a:srgbClr val="000000"/>
              </a:solidFill>
              <a:latin typeface="Arial"/>
              <a:ea typeface="Arial"/>
              <a:cs typeface="Arial"/>
              <a:sym typeface="Arial"/>
            </a:endParaRPr>
          </a:p>
        </p:txBody>
      </p:sp>
      <p:sp>
        <p:nvSpPr>
          <p:cNvPr id="22" name="Google Shape;67;p43"/>
          <p:cNvSpPr txBox="1"/>
          <p:nvPr/>
        </p:nvSpPr>
        <p:spPr>
          <a:xfrm>
            <a:off x="7211499" y="4684443"/>
            <a:ext cx="29518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21606"/>
                </a:solidFill>
                <a:highlight>
                  <a:srgbClr val="FFFF00"/>
                </a:highlight>
                <a:latin typeface="Arial"/>
                <a:ea typeface="Arial"/>
                <a:cs typeface="Arial"/>
                <a:sym typeface="Arial"/>
              </a:rPr>
              <a:t>⑥</a:t>
            </a:r>
            <a:endParaRPr sz="1400" b="0" i="0" u="none" strike="noStrike" cap="none" dirty="0">
              <a:solidFill>
                <a:srgbClr val="000000"/>
              </a:solidFill>
              <a:latin typeface="Arial"/>
              <a:ea typeface="Arial"/>
              <a:cs typeface="Arial"/>
              <a:sym typeface="Arial"/>
            </a:endParaRPr>
          </a:p>
        </p:txBody>
      </p:sp>
      <p:sp>
        <p:nvSpPr>
          <p:cNvPr id="16" name="Google Shape;126;ge25dbbf9de_5_1"/>
          <p:cNvSpPr txBox="1"/>
          <p:nvPr/>
        </p:nvSpPr>
        <p:spPr>
          <a:xfrm>
            <a:off x="125740" y="652765"/>
            <a:ext cx="9117412" cy="395227"/>
          </a:xfrm>
          <a:prstGeom prst="rect">
            <a:avLst/>
          </a:prstGeom>
          <a:noFill/>
          <a:ln>
            <a:noFill/>
          </a:ln>
        </p:spPr>
        <p:txBody>
          <a:bodyPr spcFirstLastPara="1" wrap="square" lIns="72000" tIns="36000" rIns="72000" bIns="36000" anchor="t" anchorCtr="0">
            <a:spAutoFit/>
          </a:bodyPr>
          <a:lstStyle/>
          <a:p>
            <a:pPr lvl="0">
              <a:lnSpc>
                <a:spcPct val="131250"/>
              </a:lnSpc>
              <a:buSzPts val="1600"/>
            </a:pPr>
            <a:r>
              <a:rPr lang="en-US" sz="1600" b="1" dirty="0"/>
              <a:t>Check architecture whether STRIDE is considered</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43"/>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lvl="0">
              <a:buSzPts val="2000"/>
            </a:pPr>
            <a:r>
              <a:rPr lang="en-US" sz="2000" b="1" dirty="0">
                <a:latin typeface="Arial" panose="020B0604020202020204" pitchFamily="34" charset="0"/>
                <a:cs typeface="Arial" panose="020B0604020202020204" pitchFamily="34" charset="0"/>
              </a:rPr>
              <a:t>2. Secure Coding </a:t>
            </a:r>
            <a:r>
              <a:rPr lang="en-US" altLang="ko-KR" sz="2000" b="1" dirty="0">
                <a:latin typeface="Arial" panose="020B0604020202020204" pitchFamily="34" charset="0"/>
                <a:cs typeface="Arial" panose="020B0604020202020204" pitchFamily="34" charset="0"/>
              </a:rPr>
              <a:t>– </a:t>
            </a:r>
            <a:r>
              <a:rPr lang="en-US" sz="2000" b="1" i="0" u="none" strike="noStrike" cap="none" dirty="0">
                <a:solidFill>
                  <a:srgbClr val="000000"/>
                </a:solidFill>
                <a:latin typeface="Arial" panose="020B0604020202020204" pitchFamily="34" charset="0"/>
                <a:cs typeface="Arial" panose="020B0604020202020204" pitchFamily="34" charset="0"/>
                <a:sym typeface="Arial"/>
              </a:rPr>
              <a:t>Code Review</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 name="Google Shape;32;p3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7F7F7F"/>
                </a:solidFill>
                <a:latin typeface="Arial"/>
                <a:ea typeface="Arial"/>
                <a:cs typeface="Arial"/>
                <a:sym typeface="Arial"/>
              </a:rPr>
              <a:t>Security Evaluation</a:t>
            </a:r>
            <a:endParaRPr sz="1800" b="0" i="0" u="none" strike="noStrike" cap="none" dirty="0">
              <a:solidFill>
                <a:srgbClr val="7F7F7F"/>
              </a:solidFill>
              <a:latin typeface="Arial"/>
              <a:ea typeface="Arial"/>
              <a:cs typeface="Arial"/>
              <a:sym typeface="Arial"/>
            </a:endParaRPr>
          </a:p>
        </p:txBody>
      </p:sp>
      <p:sp>
        <p:nvSpPr>
          <p:cNvPr id="9" name="Google Shape;126;ge25dbbf9de_5_1"/>
          <p:cNvSpPr txBox="1"/>
          <p:nvPr/>
        </p:nvSpPr>
        <p:spPr>
          <a:xfrm>
            <a:off x="125740" y="652765"/>
            <a:ext cx="9117412" cy="395227"/>
          </a:xfrm>
          <a:prstGeom prst="rect">
            <a:avLst/>
          </a:prstGeom>
          <a:noFill/>
          <a:ln>
            <a:noFill/>
          </a:ln>
        </p:spPr>
        <p:txBody>
          <a:bodyPr spcFirstLastPara="1" wrap="square" lIns="72000" tIns="36000" rIns="72000" bIns="36000" anchor="t" anchorCtr="0">
            <a:spAutoFit/>
          </a:bodyPr>
          <a:lstStyle/>
          <a:p>
            <a:pPr lvl="0">
              <a:lnSpc>
                <a:spcPct val="131250"/>
              </a:lnSpc>
              <a:buSzPts val="1600"/>
            </a:pPr>
            <a:r>
              <a:rPr lang="en-US" sz="1600" b="1" dirty="0"/>
              <a:t>Eye inspection for implementation vulnerabilities in source code</a:t>
            </a:r>
            <a:endParaRPr sz="1400" b="0" i="0" u="none" strike="noStrike" cap="none" dirty="0">
              <a:solidFill>
                <a:srgbClr val="000000"/>
              </a:solidFill>
              <a:latin typeface="Arial"/>
              <a:ea typeface="Arial"/>
              <a:cs typeface="Arial"/>
              <a:sym typeface="Arial"/>
            </a:endParaRPr>
          </a:p>
        </p:txBody>
      </p:sp>
      <p:pic>
        <p:nvPicPr>
          <p:cNvPr id="10" name="Google Shape;127;ge25dbbf9de_5_1"/>
          <p:cNvPicPr preferRelativeResize="0"/>
          <p:nvPr/>
        </p:nvPicPr>
        <p:blipFill rotWithShape="1">
          <a:blip r:embed="rId3">
            <a:alphaModFix/>
          </a:blip>
          <a:srcRect/>
          <a:stretch/>
        </p:blipFill>
        <p:spPr>
          <a:xfrm>
            <a:off x="636325" y="1496664"/>
            <a:ext cx="4048125" cy="1333500"/>
          </a:xfrm>
          <a:prstGeom prst="rect">
            <a:avLst/>
          </a:prstGeom>
          <a:noFill/>
          <a:ln>
            <a:noFill/>
          </a:ln>
        </p:spPr>
      </p:pic>
      <p:sp>
        <p:nvSpPr>
          <p:cNvPr id="11" name="Google Shape;128;ge25dbbf9de_5_1"/>
          <p:cNvSpPr txBox="1"/>
          <p:nvPr/>
        </p:nvSpPr>
        <p:spPr>
          <a:xfrm>
            <a:off x="308671" y="1035040"/>
            <a:ext cx="5947274" cy="461624"/>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strike="noStrike" cap="none" dirty="0">
                <a:solidFill>
                  <a:srgbClr val="000000"/>
                </a:solidFill>
                <a:latin typeface="Arial"/>
                <a:ea typeface="Arial"/>
                <a:cs typeface="Arial"/>
                <a:sym typeface="Arial"/>
              </a:rPr>
              <a:t>Ex #1. Insufficient size check : </a:t>
            </a:r>
            <a:r>
              <a:rPr lang="en-US" sz="1400" b="1" i="0" strike="noStrike" cap="none" dirty="0">
                <a:solidFill>
                  <a:srgbClr val="FF0000"/>
                </a:solidFill>
                <a:latin typeface="Arial"/>
                <a:ea typeface="Arial"/>
                <a:cs typeface="Arial"/>
                <a:sym typeface="Arial"/>
              </a:rPr>
              <a:t>A crash occurs when </a:t>
            </a:r>
            <a:r>
              <a:rPr lang="en-US" sz="1400" b="1" i="1" strike="noStrike" cap="none" dirty="0" err="1">
                <a:solidFill>
                  <a:srgbClr val="FF0000"/>
                </a:solidFill>
                <a:latin typeface="Arial"/>
                <a:ea typeface="Arial"/>
                <a:cs typeface="Arial"/>
                <a:sym typeface="Arial"/>
              </a:rPr>
              <a:t>dataLen</a:t>
            </a:r>
            <a:r>
              <a:rPr lang="en-US" sz="1400" b="1" i="0" strike="noStrike" cap="none" dirty="0">
                <a:solidFill>
                  <a:srgbClr val="FF0000"/>
                </a:solidFill>
                <a:latin typeface="Arial"/>
                <a:ea typeface="Arial"/>
                <a:cs typeface="Arial"/>
                <a:sym typeface="Arial"/>
              </a:rPr>
              <a:t> is 0</a:t>
            </a:r>
            <a:endParaRPr sz="1400" b="1" i="0" strike="noStrike" cap="none" dirty="0">
              <a:solidFill>
                <a:srgbClr val="FF0000"/>
              </a:solidFill>
              <a:latin typeface="Arial"/>
              <a:ea typeface="Arial"/>
              <a:cs typeface="Arial"/>
              <a:sym typeface="Arial"/>
            </a:endParaRPr>
          </a:p>
        </p:txBody>
      </p:sp>
      <p:pic>
        <p:nvPicPr>
          <p:cNvPr id="12" name="Google Shape;129;ge25dbbf9de_5_1"/>
          <p:cNvPicPr preferRelativeResize="0"/>
          <p:nvPr/>
        </p:nvPicPr>
        <p:blipFill rotWithShape="1">
          <a:blip r:embed="rId4">
            <a:alphaModFix/>
          </a:blip>
          <a:srcRect/>
          <a:stretch/>
        </p:blipFill>
        <p:spPr>
          <a:xfrm>
            <a:off x="899808" y="3190842"/>
            <a:ext cx="5687219" cy="476316"/>
          </a:xfrm>
          <a:prstGeom prst="rect">
            <a:avLst/>
          </a:prstGeom>
          <a:noFill/>
          <a:ln>
            <a:noFill/>
          </a:ln>
        </p:spPr>
      </p:pic>
      <p:sp>
        <p:nvSpPr>
          <p:cNvPr id="13" name="Google Shape;130;ge25dbbf9de_5_1"/>
          <p:cNvSpPr/>
          <p:nvPr/>
        </p:nvSpPr>
        <p:spPr>
          <a:xfrm>
            <a:off x="798999" y="2565646"/>
            <a:ext cx="3116062" cy="273395"/>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 name="Google Shape;131;ge25dbbf9de_5_1"/>
          <p:cNvSpPr/>
          <p:nvPr/>
        </p:nvSpPr>
        <p:spPr>
          <a:xfrm>
            <a:off x="794117" y="3181965"/>
            <a:ext cx="5855258" cy="330809"/>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 name="Google Shape;139;ge25dbbf9de_5_9"/>
          <p:cNvSpPr txBox="1"/>
          <p:nvPr/>
        </p:nvSpPr>
        <p:spPr>
          <a:xfrm>
            <a:off x="299806" y="3976561"/>
            <a:ext cx="8943346" cy="6771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sym typeface="Arial"/>
              </a:rPr>
              <a:t>Ex #2. Memory leak : </a:t>
            </a:r>
            <a:r>
              <a:rPr lang="en-US" sz="1400" b="1" i="0" u="none" strike="noStrike" cap="none" dirty="0">
                <a:solidFill>
                  <a:srgbClr val="FF0000"/>
                </a:solidFill>
                <a:sym typeface="Arial"/>
              </a:rPr>
              <a:t>Missing memory release when if status is </a:t>
            </a:r>
            <a:r>
              <a:rPr lang="en-US" sz="1400" b="1" i="1" u="none" strike="noStrike" cap="none" dirty="0">
                <a:solidFill>
                  <a:srgbClr val="FF0000"/>
                </a:solidFill>
                <a:sym typeface="Arial"/>
              </a:rPr>
              <a:t>false.</a:t>
            </a:r>
            <a:endParaRPr sz="1400" b="1" i="1" u="none" strike="noStrike" cap="none" dirty="0">
              <a:solidFill>
                <a:srgbClr val="FF0000"/>
              </a:solidFill>
              <a:sym typeface="Arial"/>
            </a:endParaRPr>
          </a:p>
          <a:p>
            <a:pPr marL="0" marR="0" lvl="0" indent="0" algn="l" rtl="0">
              <a:lnSpc>
                <a:spcPct val="100000"/>
              </a:lnSpc>
              <a:spcBef>
                <a:spcPts val="0"/>
              </a:spcBef>
              <a:spcAft>
                <a:spcPts val="0"/>
              </a:spcAft>
              <a:buClr>
                <a:schemeClr val="dk1"/>
              </a:buClr>
              <a:buSzPts val="1100"/>
              <a:buFont typeface="Arial"/>
              <a:buNone/>
            </a:pPr>
            <a:r>
              <a:rPr lang="en-US" b="1" dirty="0"/>
              <a:t>It doesn't matter as the program ends immediately, but it can cause problems afterwards.</a:t>
            </a:r>
            <a:endParaRPr b="1" dirty="0"/>
          </a:p>
        </p:txBody>
      </p:sp>
      <p:pic>
        <p:nvPicPr>
          <p:cNvPr id="16" name="Google Shape;140;ge25dbbf9de_5_9"/>
          <p:cNvPicPr preferRelativeResize="0"/>
          <p:nvPr/>
        </p:nvPicPr>
        <p:blipFill rotWithShape="1">
          <a:blip r:embed="rId5">
            <a:alphaModFix/>
          </a:blip>
          <a:srcRect/>
          <a:stretch/>
        </p:blipFill>
        <p:spPr>
          <a:xfrm>
            <a:off x="711509" y="4781733"/>
            <a:ext cx="4838700" cy="1209675"/>
          </a:xfrm>
          <a:prstGeom prst="rect">
            <a:avLst/>
          </a:prstGeom>
          <a:noFill/>
          <a:ln>
            <a:noFill/>
          </a:ln>
        </p:spPr>
      </p:pic>
      <p:sp>
        <p:nvSpPr>
          <p:cNvPr id="17" name="Google Shape;141;ge25dbbf9de_5_9"/>
          <p:cNvSpPr/>
          <p:nvPr/>
        </p:nvSpPr>
        <p:spPr>
          <a:xfrm>
            <a:off x="794117" y="5030534"/>
            <a:ext cx="2395800" cy="7185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544405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43"/>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lvl="0">
              <a:buSzPts val="2000"/>
            </a:pPr>
            <a:r>
              <a:rPr lang="en-US" sz="2000" b="1" i="0" u="none" strike="noStrike" cap="none" dirty="0">
                <a:solidFill>
                  <a:srgbClr val="000000"/>
                </a:solidFill>
                <a:latin typeface="Arial" panose="020B0604020202020204" pitchFamily="34" charset="0"/>
                <a:cs typeface="Arial" panose="020B0604020202020204" pitchFamily="34" charset="0"/>
                <a:sym typeface="Arial"/>
              </a:rPr>
              <a:t>2. </a:t>
            </a:r>
            <a:r>
              <a:rPr lang="en-US" altLang="ko-KR" sz="2000" b="1" dirty="0">
                <a:latin typeface="Arial" panose="020B0604020202020204" pitchFamily="34" charset="0"/>
                <a:cs typeface="Arial" panose="020B0604020202020204" pitchFamily="34" charset="0"/>
              </a:rPr>
              <a:t>Secure Coding</a:t>
            </a:r>
            <a:r>
              <a:rPr lang="en-US" sz="2000" b="1" i="0" u="none" strike="noStrike" cap="none" dirty="0">
                <a:solidFill>
                  <a:srgbClr val="000000"/>
                </a:solidFill>
                <a:latin typeface="Arial" panose="020B0604020202020204" pitchFamily="34" charset="0"/>
                <a:cs typeface="Arial" panose="020B0604020202020204" pitchFamily="34" charset="0"/>
                <a:sym typeface="Arial"/>
              </a:rPr>
              <a:t> – Static Analysis (flaw finder)</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 name="Google Shape;32;p3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7F7F7F"/>
                </a:solidFill>
                <a:latin typeface="Arial"/>
                <a:ea typeface="Arial"/>
                <a:cs typeface="Arial"/>
                <a:sym typeface="Arial"/>
              </a:rPr>
              <a:t>Security Evaluation</a:t>
            </a:r>
            <a:endParaRPr sz="1800" b="0" i="0" u="none" strike="noStrike" cap="none" dirty="0">
              <a:solidFill>
                <a:srgbClr val="7F7F7F"/>
              </a:solidFill>
              <a:latin typeface="Arial"/>
              <a:ea typeface="Arial"/>
              <a:cs typeface="Arial"/>
              <a:sym typeface="Arial"/>
            </a:endParaRPr>
          </a:p>
        </p:txBody>
      </p:sp>
      <p:pic>
        <p:nvPicPr>
          <p:cNvPr id="3" name="그림 2"/>
          <p:cNvPicPr>
            <a:picLocks noChangeAspect="1"/>
          </p:cNvPicPr>
          <p:nvPr/>
        </p:nvPicPr>
        <p:blipFill>
          <a:blip r:embed="rId4"/>
          <a:stretch>
            <a:fillRect/>
          </a:stretch>
        </p:blipFill>
        <p:spPr>
          <a:xfrm>
            <a:off x="308671" y="1658992"/>
            <a:ext cx="6670339" cy="2216274"/>
          </a:xfrm>
          <a:prstGeom prst="rect">
            <a:avLst/>
          </a:prstGeom>
        </p:spPr>
      </p:pic>
      <p:pic>
        <p:nvPicPr>
          <p:cNvPr id="5" name="그림 4"/>
          <p:cNvPicPr>
            <a:picLocks noChangeAspect="1"/>
          </p:cNvPicPr>
          <p:nvPr/>
        </p:nvPicPr>
        <p:blipFill>
          <a:blip r:embed="rId5"/>
          <a:stretch>
            <a:fillRect/>
          </a:stretch>
        </p:blipFill>
        <p:spPr>
          <a:xfrm>
            <a:off x="696462" y="5606399"/>
            <a:ext cx="7180053" cy="676907"/>
          </a:xfrm>
          <a:prstGeom prst="rect">
            <a:avLst/>
          </a:prstGeom>
        </p:spPr>
      </p:pic>
      <p:sp>
        <p:nvSpPr>
          <p:cNvPr id="7" name="Google Shape;131;ge25dbbf9de_5_1"/>
          <p:cNvSpPr/>
          <p:nvPr/>
        </p:nvSpPr>
        <p:spPr>
          <a:xfrm>
            <a:off x="696462" y="5606399"/>
            <a:ext cx="7180054" cy="439427"/>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Google Shape;126;ge25dbbf9de_5_1"/>
          <p:cNvSpPr txBox="1"/>
          <p:nvPr/>
        </p:nvSpPr>
        <p:spPr>
          <a:xfrm>
            <a:off x="125740" y="652765"/>
            <a:ext cx="9117412" cy="959741"/>
          </a:xfrm>
          <a:prstGeom prst="rect">
            <a:avLst/>
          </a:prstGeom>
          <a:noFill/>
          <a:ln>
            <a:noFill/>
          </a:ln>
        </p:spPr>
        <p:txBody>
          <a:bodyPr spcFirstLastPara="1" wrap="square" lIns="72000" tIns="36000" rIns="72000" bIns="36000" anchor="t" anchorCtr="0">
            <a:spAutoFit/>
          </a:bodyPr>
          <a:lstStyle/>
          <a:p>
            <a:pPr lvl="0">
              <a:lnSpc>
                <a:spcPct val="131250"/>
              </a:lnSpc>
              <a:buSzPts val="1600"/>
            </a:pPr>
            <a:r>
              <a:rPr lang="en-US" sz="1600" b="1" dirty="0"/>
              <a:t>Static Analysis with ‘flaw finder’.</a:t>
            </a:r>
          </a:p>
          <a:p>
            <a:pPr marL="285750" lvl="0" indent="-285750">
              <a:lnSpc>
                <a:spcPct val="131250"/>
              </a:lnSpc>
              <a:buSzPts val="1600"/>
              <a:buFont typeface="Wingdings" panose="05000000000000000000" pitchFamily="2" charset="2"/>
              <a:buChar char="ü"/>
            </a:pPr>
            <a:r>
              <a:rPr lang="en-US" dirty="0"/>
              <a:t>Can check the CWE-based secure coding guide.</a:t>
            </a:r>
          </a:p>
          <a:p>
            <a:pPr marL="285750" lvl="0" indent="-285750">
              <a:lnSpc>
                <a:spcPct val="131250"/>
              </a:lnSpc>
              <a:buSzPts val="1600"/>
              <a:buFont typeface="Wingdings" panose="05000000000000000000" pitchFamily="2" charset="2"/>
              <a:buChar char="ü"/>
            </a:pPr>
            <a:r>
              <a:rPr lang="en-US" sz="1400" b="0" i="0" u="none" strike="noStrike" cap="none" dirty="0">
                <a:solidFill>
                  <a:srgbClr val="000000"/>
                </a:solidFill>
                <a:latin typeface="Arial"/>
                <a:ea typeface="Arial"/>
                <a:cs typeface="Arial"/>
                <a:sym typeface="Arial"/>
              </a:rPr>
              <a:t>Out of 70 issues, </a:t>
            </a:r>
            <a:r>
              <a:rPr lang="en-US" dirty="0"/>
              <a:t>7</a:t>
            </a:r>
            <a:r>
              <a:rPr lang="en-US" sz="1400" b="0" i="0" u="none" strike="noStrike" cap="none" dirty="0">
                <a:solidFill>
                  <a:srgbClr val="000000"/>
                </a:solidFill>
                <a:latin typeface="Arial"/>
                <a:ea typeface="Arial"/>
                <a:cs typeface="Arial"/>
                <a:sym typeface="Arial"/>
              </a:rPr>
              <a:t> issues are meaningful </a:t>
            </a:r>
            <a:r>
              <a:rPr lang="en-US" dirty="0"/>
              <a:t>flaws, 63 issues are considered as ‘False Positive’.</a:t>
            </a:r>
            <a:r>
              <a:rPr lang="en-US" sz="1400" b="0" i="0" u="none" strike="noStrike" cap="none" dirty="0">
                <a:solidFill>
                  <a:srgbClr val="00000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p:txBody>
      </p:sp>
      <p:sp>
        <p:nvSpPr>
          <p:cNvPr id="10" name="Google Shape;131;ge25dbbf9de_5_1"/>
          <p:cNvSpPr/>
          <p:nvPr/>
        </p:nvSpPr>
        <p:spPr>
          <a:xfrm>
            <a:off x="238243" y="1928334"/>
            <a:ext cx="4397131" cy="579474"/>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Google Shape;128;ge25dbbf9de_5_1"/>
          <p:cNvSpPr txBox="1"/>
          <p:nvPr/>
        </p:nvSpPr>
        <p:spPr>
          <a:xfrm>
            <a:off x="308671" y="5118132"/>
            <a:ext cx="7097064" cy="461624"/>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sym typeface="Arial"/>
              </a:rPr>
              <a:t>Ex #1. </a:t>
            </a:r>
            <a:r>
              <a:rPr lang="en-US" b="1" dirty="0"/>
              <a:t>Does not check for buffer overflows</a:t>
            </a:r>
            <a:r>
              <a:rPr lang="en-US" sz="1400" b="1" i="0" u="none" strike="noStrike" cap="none" dirty="0">
                <a:solidFill>
                  <a:srgbClr val="000000"/>
                </a:solidFill>
                <a:sym typeface="Arial"/>
              </a:rPr>
              <a:t> with ‘</a:t>
            </a:r>
            <a:r>
              <a:rPr lang="en-US" sz="1400" b="1" i="0" u="none" strike="noStrike" cap="none" dirty="0" err="1">
                <a:solidFill>
                  <a:srgbClr val="000000"/>
                </a:solidFill>
                <a:sym typeface="Arial"/>
              </a:rPr>
              <a:t>sprintf</a:t>
            </a:r>
            <a:r>
              <a:rPr lang="en-US" sz="1400" b="1" i="0" u="none" strike="noStrike" cap="none" dirty="0">
                <a:solidFill>
                  <a:srgbClr val="000000"/>
                </a:solidFill>
                <a:sym typeface="Arial"/>
              </a:rPr>
              <a:t>’.</a:t>
            </a:r>
            <a:endParaRPr sz="1400" b="1" i="0" u="none" strike="noStrike" cap="none" dirty="0">
              <a:solidFill>
                <a:srgbClr val="FF0000"/>
              </a:solidFill>
              <a:sym typeface="Arial"/>
            </a:endParaRPr>
          </a:p>
        </p:txBody>
      </p:sp>
      <p:graphicFrame>
        <p:nvGraphicFramePr>
          <p:cNvPr id="4" name="개체 3"/>
          <p:cNvGraphicFramePr>
            <a:graphicFrameLocks noChangeAspect="1"/>
          </p:cNvGraphicFramePr>
          <p:nvPr>
            <p:extLst>
              <p:ext uri="{D42A27DB-BD31-4B8C-83A1-F6EECF244321}">
                <p14:modId xmlns:p14="http://schemas.microsoft.com/office/powerpoint/2010/main" val="1577308050"/>
              </p:ext>
            </p:extLst>
          </p:nvPr>
        </p:nvGraphicFramePr>
        <p:xfrm>
          <a:off x="4813151" y="694876"/>
          <a:ext cx="914400" cy="771525"/>
        </p:xfrm>
        <a:graphic>
          <a:graphicData uri="http://schemas.openxmlformats.org/presentationml/2006/ole">
            <mc:AlternateContent xmlns:mc="http://schemas.openxmlformats.org/markup-compatibility/2006">
              <mc:Choice xmlns:v="urn:schemas-microsoft-com:vml" Requires="v">
                <p:oleObj spid="_x0000_s1029" name="포장기 셸 개체" showAsIcon="1" r:id="rId6" imgW="914400" imgH="771480" progId="Package">
                  <p:embed/>
                </p:oleObj>
              </mc:Choice>
              <mc:Fallback>
                <p:oleObj name="포장기 셸 개체" showAsIcon="1" r:id="rId6" imgW="914400" imgH="771480" progId="Package">
                  <p:embed/>
                  <p:pic>
                    <p:nvPicPr>
                      <p:cNvPr id="0" name=""/>
                      <p:cNvPicPr/>
                      <p:nvPr/>
                    </p:nvPicPr>
                    <p:blipFill>
                      <a:blip r:embed="rId7"/>
                      <a:stretch>
                        <a:fillRect/>
                      </a:stretch>
                    </p:blipFill>
                    <p:spPr>
                      <a:xfrm>
                        <a:off x="4813151" y="694876"/>
                        <a:ext cx="914400" cy="771525"/>
                      </a:xfrm>
                      <a:prstGeom prst="rect">
                        <a:avLst/>
                      </a:prstGeom>
                    </p:spPr>
                  </p:pic>
                </p:oleObj>
              </mc:Fallback>
            </mc:AlternateContent>
          </a:graphicData>
        </a:graphic>
      </p:graphicFrame>
      <p:pic>
        <p:nvPicPr>
          <p:cNvPr id="2" name="그림 1"/>
          <p:cNvPicPr>
            <a:picLocks noChangeAspect="1"/>
          </p:cNvPicPr>
          <p:nvPr/>
        </p:nvPicPr>
        <p:blipFill>
          <a:blip r:embed="rId8"/>
          <a:stretch>
            <a:fillRect/>
          </a:stretch>
        </p:blipFill>
        <p:spPr>
          <a:xfrm>
            <a:off x="6030775" y="3678553"/>
            <a:ext cx="3076575" cy="1276350"/>
          </a:xfrm>
          <a:prstGeom prst="rect">
            <a:avLst/>
          </a:prstGeom>
        </p:spPr>
      </p:pic>
      <p:sp>
        <p:nvSpPr>
          <p:cNvPr id="12" name="오른쪽 화살표 11"/>
          <p:cNvSpPr/>
          <p:nvPr/>
        </p:nvSpPr>
        <p:spPr>
          <a:xfrm>
            <a:off x="4909218" y="3901909"/>
            <a:ext cx="956276" cy="8447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75651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43"/>
          <p:cNvSpPr txBox="1"/>
          <p:nvPr/>
        </p:nvSpPr>
        <p:spPr>
          <a:xfrm>
            <a:off x="92460" y="115888"/>
            <a:ext cx="6583762" cy="400725"/>
          </a:xfrm>
          <a:prstGeom prst="rect">
            <a:avLst/>
          </a:prstGeom>
          <a:noFill/>
          <a:ln>
            <a:noFill/>
          </a:ln>
        </p:spPr>
        <p:txBody>
          <a:bodyPr spcFirstLastPara="1" wrap="square" lIns="92075" tIns="46025" rIns="92075" bIns="46025" anchor="t" anchorCtr="0">
            <a:spAutoFit/>
          </a:bodyPr>
          <a:lstStyle/>
          <a:p>
            <a:pPr lvl="0">
              <a:buSzPts val="2000"/>
            </a:pPr>
            <a:r>
              <a:rPr lang="en-US" sz="2000" b="1" i="0" u="none" strike="noStrike" cap="none" dirty="0">
                <a:solidFill>
                  <a:srgbClr val="000000"/>
                </a:solidFill>
                <a:latin typeface="Arial" panose="020B0604020202020204" pitchFamily="34" charset="0"/>
                <a:cs typeface="Arial" panose="020B0604020202020204" pitchFamily="34" charset="0"/>
                <a:sym typeface="Arial"/>
              </a:rPr>
              <a:t>2. </a:t>
            </a:r>
            <a:r>
              <a:rPr lang="en-US" altLang="ko-KR" sz="2000" b="1" dirty="0">
                <a:latin typeface="Arial" panose="020B0604020202020204" pitchFamily="34" charset="0"/>
                <a:cs typeface="Arial" panose="020B0604020202020204" pitchFamily="34" charset="0"/>
              </a:rPr>
              <a:t>Secure Coding</a:t>
            </a:r>
            <a:r>
              <a:rPr lang="en-US" sz="2000" b="1" i="0" u="none" strike="noStrike" cap="none" dirty="0">
                <a:solidFill>
                  <a:srgbClr val="000000"/>
                </a:solidFill>
                <a:latin typeface="Arial" panose="020B0604020202020204" pitchFamily="34" charset="0"/>
                <a:cs typeface="Arial" panose="020B0604020202020204" pitchFamily="34" charset="0"/>
                <a:sym typeface="Arial"/>
              </a:rPr>
              <a:t> – Static Analysis (</a:t>
            </a:r>
            <a:r>
              <a:rPr lang="en-US" sz="2000" b="1" i="0" u="none" strike="noStrike" cap="none" dirty="0" err="1">
                <a:solidFill>
                  <a:srgbClr val="000000"/>
                </a:solidFill>
                <a:latin typeface="Arial" panose="020B0604020202020204" pitchFamily="34" charset="0"/>
                <a:cs typeface="Arial" panose="020B0604020202020204" pitchFamily="34" charset="0"/>
                <a:sym typeface="Arial"/>
              </a:rPr>
              <a:t>SonarQube</a:t>
            </a:r>
            <a:r>
              <a:rPr lang="en-US" sz="2000" b="1" i="0" u="none" strike="noStrike" cap="none" dirty="0">
                <a:solidFill>
                  <a:srgbClr val="000000"/>
                </a:solidFill>
                <a:latin typeface="Arial" panose="020B0604020202020204" pitchFamily="34" charset="0"/>
                <a:cs typeface="Arial" panose="020B0604020202020204" pitchFamily="34" charset="0"/>
                <a:sym typeface="Arial"/>
              </a:rPr>
              <a:t>)</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 name="Google Shape;32;p3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7F7F7F"/>
                </a:solidFill>
                <a:latin typeface="Arial"/>
                <a:ea typeface="Arial"/>
                <a:cs typeface="Arial"/>
                <a:sym typeface="Arial"/>
              </a:rPr>
              <a:t>Security Evaluation</a:t>
            </a:r>
            <a:endParaRPr sz="1800" b="0" i="0" u="none" strike="noStrike" cap="none" dirty="0">
              <a:solidFill>
                <a:srgbClr val="7F7F7F"/>
              </a:solidFill>
              <a:latin typeface="Arial"/>
              <a:ea typeface="Arial"/>
              <a:cs typeface="Arial"/>
              <a:sym typeface="Arial"/>
            </a:endParaRPr>
          </a:p>
        </p:txBody>
      </p:sp>
      <p:pic>
        <p:nvPicPr>
          <p:cNvPr id="8" name="Google Shape;84;ge25dbbf9de_0_61"/>
          <p:cNvPicPr preferRelativeResize="0"/>
          <p:nvPr/>
        </p:nvPicPr>
        <p:blipFill rotWithShape="1">
          <a:blip r:embed="rId4">
            <a:alphaModFix/>
          </a:blip>
          <a:srcRect/>
          <a:stretch/>
        </p:blipFill>
        <p:spPr>
          <a:xfrm>
            <a:off x="174068" y="2943924"/>
            <a:ext cx="4760072" cy="3094737"/>
          </a:xfrm>
          <a:prstGeom prst="rect">
            <a:avLst/>
          </a:prstGeom>
          <a:noFill/>
          <a:ln>
            <a:noFill/>
          </a:ln>
        </p:spPr>
      </p:pic>
      <p:sp>
        <p:nvSpPr>
          <p:cNvPr id="9" name="Google Shape;88;ge25dbbf9de_0_61"/>
          <p:cNvSpPr txBox="1"/>
          <p:nvPr/>
        </p:nvSpPr>
        <p:spPr>
          <a:xfrm>
            <a:off x="174068" y="2574633"/>
            <a:ext cx="115518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1" dirty="0">
                <a:effectLst>
                  <a:outerShdw blurRad="38100" dist="38100" dir="2700000" algn="tl">
                    <a:srgbClr val="000000">
                      <a:alpha val="43137"/>
                    </a:srgbClr>
                  </a:outerShdw>
                </a:effectLst>
              </a:rPr>
              <a:t>&lt;Client</a:t>
            </a:r>
            <a:r>
              <a:rPr lang="en-US" sz="1800" b="1" i="0" u="none" strike="noStrike" cap="none" dirty="0">
                <a:solidFill>
                  <a:srgbClr val="000000"/>
                </a:solidFill>
                <a:effectLst>
                  <a:outerShdw blurRad="38100" dist="38100" dir="2700000" algn="tl">
                    <a:srgbClr val="000000">
                      <a:alpha val="43137"/>
                    </a:srgbClr>
                  </a:outerShdw>
                </a:effectLst>
                <a:sym typeface="Arial"/>
              </a:rPr>
              <a:t>&gt;</a:t>
            </a:r>
            <a:endParaRPr sz="1800" b="1" i="0" u="none" strike="noStrike" cap="none" dirty="0">
              <a:solidFill>
                <a:srgbClr val="000000"/>
              </a:solidFill>
              <a:effectLst>
                <a:outerShdw blurRad="38100" dist="38100" dir="2700000" algn="tl">
                  <a:srgbClr val="000000">
                    <a:alpha val="43137"/>
                  </a:srgbClr>
                </a:outerShdw>
              </a:effectLst>
              <a:sym typeface="Arial"/>
            </a:endParaRPr>
          </a:p>
        </p:txBody>
      </p:sp>
      <p:pic>
        <p:nvPicPr>
          <p:cNvPr id="2" name="그림 1"/>
          <p:cNvPicPr>
            <a:picLocks noChangeAspect="1"/>
          </p:cNvPicPr>
          <p:nvPr/>
        </p:nvPicPr>
        <p:blipFill>
          <a:blip r:embed="rId5"/>
          <a:stretch>
            <a:fillRect/>
          </a:stretch>
        </p:blipFill>
        <p:spPr>
          <a:xfrm>
            <a:off x="4949773" y="2903236"/>
            <a:ext cx="4827763" cy="3135426"/>
          </a:xfrm>
          <a:prstGeom prst="rect">
            <a:avLst/>
          </a:prstGeom>
        </p:spPr>
      </p:pic>
      <p:sp>
        <p:nvSpPr>
          <p:cNvPr id="7" name="Google Shape;88;ge25dbbf9de_0_61"/>
          <p:cNvSpPr txBox="1"/>
          <p:nvPr/>
        </p:nvSpPr>
        <p:spPr>
          <a:xfrm>
            <a:off x="4949773" y="2533945"/>
            <a:ext cx="1178804"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1" dirty="0">
                <a:effectLst>
                  <a:outerShdw blurRad="38100" dist="38100" dir="2700000" algn="tl">
                    <a:srgbClr val="000000">
                      <a:alpha val="43137"/>
                    </a:srgbClr>
                  </a:outerShdw>
                </a:effectLst>
              </a:rPr>
              <a:t>&lt;</a:t>
            </a:r>
            <a:r>
              <a:rPr lang="en-US" sz="1800" b="1" i="0" u="none" strike="noStrike" cap="none" dirty="0">
                <a:solidFill>
                  <a:srgbClr val="000000"/>
                </a:solidFill>
                <a:effectLst>
                  <a:outerShdw blurRad="38100" dist="38100" dir="2700000" algn="tl">
                    <a:srgbClr val="000000">
                      <a:alpha val="43137"/>
                    </a:srgbClr>
                  </a:outerShdw>
                </a:effectLst>
                <a:sym typeface="Arial"/>
              </a:rPr>
              <a:t>Server&gt;</a:t>
            </a:r>
            <a:endParaRPr sz="1800" b="1" i="0" u="none" strike="noStrike" cap="none" dirty="0">
              <a:solidFill>
                <a:srgbClr val="000000"/>
              </a:solidFill>
              <a:effectLst>
                <a:outerShdw blurRad="38100" dist="38100" dir="2700000" algn="tl">
                  <a:srgbClr val="000000">
                    <a:alpha val="43137"/>
                  </a:srgbClr>
                </a:outerShdw>
              </a:effectLst>
              <a:sym typeface="Arial"/>
            </a:endParaRPr>
          </a:p>
        </p:txBody>
      </p:sp>
      <p:sp>
        <p:nvSpPr>
          <p:cNvPr id="3" name="실행 단추: 앞으로 또는 다음 2">
            <a:hlinkClick r:id="rId6" action="ppaction://hlinksldjump" highlightClick="1"/>
          </p:cNvPr>
          <p:cNvSpPr/>
          <p:nvPr/>
        </p:nvSpPr>
        <p:spPr>
          <a:xfrm>
            <a:off x="6840108" y="3449370"/>
            <a:ext cx="253497" cy="235390"/>
          </a:xfrm>
          <a:prstGeom prst="actionButtonForwardNex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10" name="실행 단추: 앞으로 또는 다음 9">
            <a:hlinkClick r:id="rId7" action="ppaction://hlinksldjump" highlightClick="1"/>
          </p:cNvPr>
          <p:cNvSpPr/>
          <p:nvPr/>
        </p:nvSpPr>
        <p:spPr>
          <a:xfrm>
            <a:off x="7093605" y="3995504"/>
            <a:ext cx="253497" cy="235390"/>
          </a:xfrm>
          <a:prstGeom prst="actionButtonForwardNex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11" name="실행 단추: 앞으로 또는 다음 10">
            <a:hlinkClick r:id="rId8" action="ppaction://hlinksldjump" highlightClick="1"/>
          </p:cNvPr>
          <p:cNvSpPr/>
          <p:nvPr/>
        </p:nvSpPr>
        <p:spPr>
          <a:xfrm>
            <a:off x="7236905" y="4470949"/>
            <a:ext cx="253497" cy="235390"/>
          </a:xfrm>
          <a:prstGeom prst="actionButtonForwardNex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12" name="Google Shape;126;ge25dbbf9de_5_1"/>
          <p:cNvSpPr txBox="1"/>
          <p:nvPr/>
        </p:nvSpPr>
        <p:spPr>
          <a:xfrm>
            <a:off x="125740" y="652765"/>
            <a:ext cx="9117412" cy="1685324"/>
          </a:xfrm>
          <a:prstGeom prst="rect">
            <a:avLst/>
          </a:prstGeom>
          <a:noFill/>
          <a:ln>
            <a:noFill/>
          </a:ln>
        </p:spPr>
        <p:txBody>
          <a:bodyPr spcFirstLastPara="1" wrap="square" lIns="72000" tIns="36000" rIns="72000" bIns="36000" anchor="t" anchorCtr="0">
            <a:spAutoFit/>
          </a:bodyPr>
          <a:lstStyle/>
          <a:p>
            <a:pPr lvl="0">
              <a:lnSpc>
                <a:spcPct val="131250"/>
              </a:lnSpc>
              <a:buSzPts val="1600"/>
            </a:pPr>
            <a:r>
              <a:rPr lang="en-US" sz="1600" b="1" dirty="0"/>
              <a:t>Static Analysis with ‘</a:t>
            </a:r>
            <a:r>
              <a:rPr lang="en-US" sz="1600" b="1" dirty="0" err="1"/>
              <a:t>SonarQube</a:t>
            </a:r>
            <a:r>
              <a:rPr lang="en-US" sz="1600" b="1" dirty="0"/>
              <a:t>’.</a:t>
            </a:r>
          </a:p>
          <a:p>
            <a:pPr marL="285750" lvl="0" indent="-285750">
              <a:lnSpc>
                <a:spcPct val="131250"/>
              </a:lnSpc>
              <a:buSzPts val="1600"/>
              <a:buFont typeface="Wingdings" panose="05000000000000000000" pitchFamily="2" charset="2"/>
              <a:buChar char="ü"/>
            </a:pPr>
            <a:r>
              <a:rPr lang="en-US" sz="1600" dirty="0"/>
              <a:t>No issue detected by Client.</a:t>
            </a:r>
          </a:p>
          <a:p>
            <a:pPr marL="285750" lvl="0" indent="-285750">
              <a:lnSpc>
                <a:spcPct val="131250"/>
              </a:lnSpc>
              <a:buSzPts val="1600"/>
              <a:buFont typeface="Wingdings" panose="05000000000000000000" pitchFamily="2" charset="2"/>
              <a:buChar char="ü"/>
            </a:pPr>
            <a:r>
              <a:rPr lang="en-US" sz="1600" i="0" u="none" strike="noStrike" cap="none" dirty="0">
                <a:solidFill>
                  <a:srgbClr val="000000"/>
                </a:solidFill>
                <a:sym typeface="Arial"/>
              </a:rPr>
              <a:t>1 Bugs, 2 Vulnerabilities, 14 Security Hotspots detected by Server.</a:t>
            </a:r>
          </a:p>
          <a:p>
            <a:pPr marL="285750" indent="-285750">
              <a:lnSpc>
                <a:spcPct val="131250"/>
              </a:lnSpc>
              <a:buSzPts val="1600"/>
              <a:buFont typeface="Wingdings" panose="05000000000000000000" pitchFamily="2" charset="2"/>
              <a:buChar char="ü"/>
            </a:pPr>
            <a:r>
              <a:rPr lang="en-US" altLang="ko-KR" sz="1600" dirty="0"/>
              <a:t>Can check various standards-based vulnerabilities</a:t>
            </a:r>
            <a:r>
              <a:rPr lang="en-US" sz="1600" i="0" u="none" strike="noStrike" cap="none" dirty="0">
                <a:solidFill>
                  <a:srgbClr val="000000"/>
                </a:solidFill>
                <a:sym typeface="Arial"/>
              </a:rPr>
              <a:t>(CERT, OWASP, </a:t>
            </a:r>
            <a:r>
              <a:rPr lang="en-US" sz="1600" i="0" u="none" strike="noStrike" cap="none" dirty="0" err="1">
                <a:solidFill>
                  <a:srgbClr val="000000"/>
                </a:solidFill>
                <a:sym typeface="Arial"/>
              </a:rPr>
              <a:t>Misra</a:t>
            </a:r>
            <a:r>
              <a:rPr lang="en-US" sz="1600" i="0" u="none" strike="noStrike" cap="none" dirty="0">
                <a:solidFill>
                  <a:srgbClr val="000000"/>
                </a:solidFill>
                <a:sym typeface="Arial"/>
              </a:rPr>
              <a:t> C++, </a:t>
            </a:r>
            <a:r>
              <a:rPr lang="en-US" sz="1600" i="0" u="none" strike="noStrike" cap="none" dirty="0" err="1">
                <a:solidFill>
                  <a:srgbClr val="000000"/>
                </a:solidFill>
                <a:sym typeface="Arial"/>
              </a:rPr>
              <a:t>etc</a:t>
            </a:r>
            <a:r>
              <a:rPr lang="en-US" sz="1600" i="0" u="none" strike="noStrike" cap="none" dirty="0">
                <a:solidFill>
                  <a:srgbClr val="000000"/>
                </a:solidFill>
                <a:sym typeface="Arial"/>
              </a:rPr>
              <a:t>).</a:t>
            </a:r>
          </a:p>
          <a:p>
            <a:pPr marL="285750" indent="-285750">
              <a:lnSpc>
                <a:spcPct val="131250"/>
              </a:lnSpc>
              <a:buSzPts val="1600"/>
              <a:buFont typeface="Wingdings" panose="05000000000000000000" pitchFamily="2" charset="2"/>
              <a:buChar char="ü"/>
            </a:pPr>
            <a:r>
              <a:rPr lang="en-US" altLang="ko-KR" sz="1600" dirty="0"/>
              <a:t>Can obtain compliance solutions.</a:t>
            </a:r>
            <a:endParaRPr b="0" i="0" u="none" strike="noStrike" cap="none" dirty="0">
              <a:solidFill>
                <a:srgbClr val="000000"/>
              </a:solidFill>
              <a:latin typeface="Arial"/>
              <a:ea typeface="Arial"/>
              <a:cs typeface="Arial"/>
              <a:sym typeface="Arial"/>
            </a:endParaRPr>
          </a:p>
        </p:txBody>
      </p:sp>
      <p:graphicFrame>
        <p:nvGraphicFramePr>
          <p:cNvPr id="4" name="개체 3"/>
          <p:cNvGraphicFramePr>
            <a:graphicFrameLocks noChangeAspect="1"/>
          </p:cNvGraphicFramePr>
          <p:nvPr>
            <p:extLst>
              <p:ext uri="{D42A27DB-BD31-4B8C-83A1-F6EECF244321}">
                <p14:modId xmlns:p14="http://schemas.microsoft.com/office/powerpoint/2010/main" val="2058873382"/>
              </p:ext>
            </p:extLst>
          </p:nvPr>
        </p:nvGraphicFramePr>
        <p:xfrm>
          <a:off x="1639704" y="2321617"/>
          <a:ext cx="914400" cy="771525"/>
        </p:xfrm>
        <a:graphic>
          <a:graphicData uri="http://schemas.openxmlformats.org/presentationml/2006/ole">
            <mc:AlternateContent xmlns:mc="http://schemas.openxmlformats.org/markup-compatibility/2006">
              <mc:Choice xmlns:v="urn:schemas-microsoft-com:vml" Requires="v">
                <p:oleObj spid="_x0000_s2056" name="Acrobat Document" showAsIcon="1" r:id="rId9" imgW="914400" imgH="771480" progId="AcroExch.Document.DC">
                  <p:embed/>
                </p:oleObj>
              </mc:Choice>
              <mc:Fallback>
                <p:oleObj name="Acrobat Document" showAsIcon="1" r:id="rId9" imgW="914400" imgH="771480" progId="AcroExch.Document.DC">
                  <p:embed/>
                  <p:pic>
                    <p:nvPicPr>
                      <p:cNvPr id="0" name=""/>
                      <p:cNvPicPr/>
                      <p:nvPr/>
                    </p:nvPicPr>
                    <p:blipFill>
                      <a:blip r:embed="rId10"/>
                      <a:stretch>
                        <a:fillRect/>
                      </a:stretch>
                    </p:blipFill>
                    <p:spPr>
                      <a:xfrm>
                        <a:off x="1639704" y="2321617"/>
                        <a:ext cx="914400" cy="771525"/>
                      </a:xfrm>
                      <a:prstGeom prst="rect">
                        <a:avLst/>
                      </a:prstGeom>
                    </p:spPr>
                  </p:pic>
                </p:oleObj>
              </mc:Fallback>
            </mc:AlternateContent>
          </a:graphicData>
        </a:graphic>
      </p:graphicFrame>
      <p:graphicFrame>
        <p:nvGraphicFramePr>
          <p:cNvPr id="5" name="개체 4"/>
          <p:cNvGraphicFramePr>
            <a:graphicFrameLocks noChangeAspect="1"/>
          </p:cNvGraphicFramePr>
          <p:nvPr>
            <p:extLst>
              <p:ext uri="{D42A27DB-BD31-4B8C-83A1-F6EECF244321}">
                <p14:modId xmlns:p14="http://schemas.microsoft.com/office/powerpoint/2010/main" val="1767129817"/>
              </p:ext>
            </p:extLst>
          </p:nvPr>
        </p:nvGraphicFramePr>
        <p:xfrm>
          <a:off x="6449253" y="2279751"/>
          <a:ext cx="914400" cy="771525"/>
        </p:xfrm>
        <a:graphic>
          <a:graphicData uri="http://schemas.openxmlformats.org/presentationml/2006/ole">
            <mc:AlternateContent xmlns:mc="http://schemas.openxmlformats.org/markup-compatibility/2006">
              <mc:Choice xmlns:v="urn:schemas-microsoft-com:vml" Requires="v">
                <p:oleObj spid="_x0000_s2057" name="Acrobat Document" showAsIcon="1" r:id="rId11" imgW="914400" imgH="771480" progId="AcroExch.Document.DC">
                  <p:embed/>
                </p:oleObj>
              </mc:Choice>
              <mc:Fallback>
                <p:oleObj name="Acrobat Document" showAsIcon="1" r:id="rId11" imgW="914400" imgH="771480" progId="AcroExch.Document.DC">
                  <p:embed/>
                  <p:pic>
                    <p:nvPicPr>
                      <p:cNvPr id="0" name=""/>
                      <p:cNvPicPr/>
                      <p:nvPr/>
                    </p:nvPicPr>
                    <p:blipFill>
                      <a:blip r:embed="rId12"/>
                      <a:stretch>
                        <a:fillRect/>
                      </a:stretch>
                    </p:blipFill>
                    <p:spPr>
                      <a:xfrm>
                        <a:off x="6449253" y="2279751"/>
                        <a:ext cx="914400" cy="771525"/>
                      </a:xfrm>
                      <a:prstGeom prst="rect">
                        <a:avLst/>
                      </a:prstGeom>
                    </p:spPr>
                  </p:pic>
                </p:oleObj>
              </mc:Fallback>
            </mc:AlternateContent>
          </a:graphicData>
        </a:graphic>
      </p:graphicFrame>
      <p:pic>
        <p:nvPicPr>
          <p:cNvPr id="13" name="그림 12"/>
          <p:cNvPicPr>
            <a:picLocks noChangeAspect="1"/>
          </p:cNvPicPr>
          <p:nvPr/>
        </p:nvPicPr>
        <p:blipFill>
          <a:blip r:embed="rId13"/>
          <a:stretch>
            <a:fillRect/>
          </a:stretch>
        </p:blipFill>
        <p:spPr>
          <a:xfrm>
            <a:off x="6478212" y="754135"/>
            <a:ext cx="3324225" cy="857250"/>
          </a:xfrm>
          <a:prstGeom prst="rect">
            <a:avLst/>
          </a:prstGeom>
        </p:spPr>
      </p:pic>
    </p:spTree>
    <p:extLst>
      <p:ext uri="{BB962C8B-B14F-4D97-AF65-F5344CB8AC3E}">
        <p14:creationId xmlns:p14="http://schemas.microsoft.com/office/powerpoint/2010/main" val="2470485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6" name="Google Shape;32;p3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7F7F7F"/>
                </a:solidFill>
                <a:latin typeface="Arial"/>
                <a:ea typeface="Arial"/>
                <a:cs typeface="Arial"/>
                <a:sym typeface="Arial"/>
              </a:rPr>
              <a:t>Security Evaluation</a:t>
            </a:r>
            <a:endParaRPr sz="1800" b="0" i="0" u="none" strike="noStrike" cap="none" dirty="0">
              <a:solidFill>
                <a:srgbClr val="7F7F7F"/>
              </a:solidFill>
              <a:latin typeface="Arial"/>
              <a:ea typeface="Arial"/>
              <a:cs typeface="Arial"/>
              <a:sym typeface="Arial"/>
            </a:endParaRPr>
          </a:p>
        </p:txBody>
      </p:sp>
      <p:sp>
        <p:nvSpPr>
          <p:cNvPr id="4" name="Google Shape;40;p40"/>
          <p:cNvSpPr txBox="1"/>
          <p:nvPr/>
        </p:nvSpPr>
        <p:spPr>
          <a:xfrm>
            <a:off x="102164" y="652765"/>
            <a:ext cx="9675372" cy="395227"/>
          </a:xfrm>
          <a:prstGeom prst="rect">
            <a:avLst/>
          </a:prstGeom>
          <a:noFill/>
          <a:ln>
            <a:noFill/>
          </a:ln>
        </p:spPr>
        <p:txBody>
          <a:bodyPr spcFirstLastPara="1" wrap="square" lIns="72000" tIns="36000" rIns="72000" bIns="36000" anchor="t" anchorCtr="0">
            <a:spAutoFit/>
          </a:bodyPr>
          <a:lstStyle/>
          <a:p>
            <a:pPr marL="0" marR="0" lvl="0" indent="0" algn="l" rtl="0">
              <a:lnSpc>
                <a:spcPct val="13125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panose="020B0604020202020204" pitchFamily="34" charset="0"/>
                <a:cs typeface="Arial" panose="020B0604020202020204" pitchFamily="34" charset="0"/>
                <a:sym typeface="Arial"/>
              </a:rPr>
              <a:t>Ex #1. Bug</a:t>
            </a:r>
          </a:p>
        </p:txBody>
      </p:sp>
      <p:sp>
        <p:nvSpPr>
          <p:cNvPr id="8" name="오른쪽 화살표 7"/>
          <p:cNvSpPr/>
          <p:nvPr/>
        </p:nvSpPr>
        <p:spPr>
          <a:xfrm>
            <a:off x="2229393" y="4417563"/>
            <a:ext cx="956276" cy="8447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p:cNvPicPr>
            <a:picLocks noChangeAspect="1"/>
          </p:cNvPicPr>
          <p:nvPr/>
        </p:nvPicPr>
        <p:blipFill>
          <a:blip r:embed="rId3"/>
          <a:stretch>
            <a:fillRect/>
          </a:stretch>
        </p:blipFill>
        <p:spPr>
          <a:xfrm>
            <a:off x="571221" y="1161152"/>
            <a:ext cx="7791450" cy="990600"/>
          </a:xfrm>
          <a:prstGeom prst="rect">
            <a:avLst/>
          </a:prstGeom>
        </p:spPr>
      </p:pic>
      <p:pic>
        <p:nvPicPr>
          <p:cNvPr id="10" name="그림 9"/>
          <p:cNvPicPr>
            <a:picLocks noChangeAspect="1"/>
          </p:cNvPicPr>
          <p:nvPr/>
        </p:nvPicPr>
        <p:blipFill>
          <a:blip r:embed="rId4"/>
          <a:stretch>
            <a:fillRect/>
          </a:stretch>
        </p:blipFill>
        <p:spPr>
          <a:xfrm>
            <a:off x="179566" y="2465507"/>
            <a:ext cx="9544050" cy="819150"/>
          </a:xfrm>
          <a:prstGeom prst="rect">
            <a:avLst/>
          </a:prstGeom>
        </p:spPr>
      </p:pic>
      <p:pic>
        <p:nvPicPr>
          <p:cNvPr id="11" name="그림 10"/>
          <p:cNvPicPr>
            <a:picLocks noChangeAspect="1"/>
          </p:cNvPicPr>
          <p:nvPr/>
        </p:nvPicPr>
        <p:blipFill>
          <a:blip r:embed="rId5"/>
          <a:stretch>
            <a:fillRect/>
          </a:stretch>
        </p:blipFill>
        <p:spPr>
          <a:xfrm>
            <a:off x="3400697" y="3654066"/>
            <a:ext cx="5943600" cy="2676525"/>
          </a:xfrm>
          <a:prstGeom prst="rect">
            <a:avLst/>
          </a:prstGeom>
        </p:spPr>
      </p:pic>
      <p:sp>
        <p:nvSpPr>
          <p:cNvPr id="9" name="Google Shape;81;p43"/>
          <p:cNvSpPr txBox="1"/>
          <p:nvPr/>
        </p:nvSpPr>
        <p:spPr>
          <a:xfrm>
            <a:off x="92460" y="115888"/>
            <a:ext cx="6583762" cy="400725"/>
          </a:xfrm>
          <a:prstGeom prst="rect">
            <a:avLst/>
          </a:prstGeom>
          <a:noFill/>
          <a:ln>
            <a:noFill/>
          </a:ln>
        </p:spPr>
        <p:txBody>
          <a:bodyPr spcFirstLastPara="1" wrap="square" lIns="92075" tIns="46025" rIns="92075" bIns="46025" anchor="t" anchorCtr="0">
            <a:spAutoFit/>
          </a:bodyPr>
          <a:lstStyle/>
          <a:p>
            <a:pPr lvl="0">
              <a:buSzPts val="2000"/>
            </a:pPr>
            <a:r>
              <a:rPr lang="en-US" sz="2000" b="1" i="0" u="none" strike="noStrike" cap="none" dirty="0">
                <a:solidFill>
                  <a:srgbClr val="000000"/>
                </a:solidFill>
                <a:latin typeface="Arial" panose="020B0604020202020204" pitchFamily="34" charset="0"/>
                <a:cs typeface="Arial" panose="020B0604020202020204" pitchFamily="34" charset="0"/>
                <a:sym typeface="Arial"/>
              </a:rPr>
              <a:t>2. </a:t>
            </a:r>
            <a:r>
              <a:rPr lang="en-US" altLang="ko-KR" sz="2000" b="1" dirty="0">
                <a:latin typeface="Arial" panose="020B0604020202020204" pitchFamily="34" charset="0"/>
                <a:cs typeface="Arial" panose="020B0604020202020204" pitchFamily="34" charset="0"/>
              </a:rPr>
              <a:t>Secure Coding</a:t>
            </a:r>
            <a:r>
              <a:rPr lang="en-US" sz="2000" b="1" i="0" u="none" strike="noStrike" cap="none" dirty="0">
                <a:solidFill>
                  <a:srgbClr val="000000"/>
                </a:solidFill>
                <a:latin typeface="Arial" panose="020B0604020202020204" pitchFamily="34" charset="0"/>
                <a:cs typeface="Arial" panose="020B0604020202020204" pitchFamily="34" charset="0"/>
                <a:sym typeface="Arial"/>
              </a:rPr>
              <a:t> – Static Analysis (</a:t>
            </a:r>
            <a:r>
              <a:rPr lang="en-US" sz="2000" b="1" i="0" u="none" strike="noStrike" cap="none" dirty="0" err="1">
                <a:solidFill>
                  <a:srgbClr val="000000"/>
                </a:solidFill>
                <a:latin typeface="Arial" panose="020B0604020202020204" pitchFamily="34" charset="0"/>
                <a:cs typeface="Arial" panose="020B0604020202020204" pitchFamily="34" charset="0"/>
                <a:sym typeface="Arial"/>
              </a:rPr>
              <a:t>SonarQube</a:t>
            </a:r>
            <a:r>
              <a:rPr lang="en-US" sz="2000" b="1" i="0" u="none" strike="noStrike" cap="none" dirty="0">
                <a:solidFill>
                  <a:srgbClr val="000000"/>
                </a:solidFill>
                <a:latin typeface="Arial" panose="020B0604020202020204" pitchFamily="34" charset="0"/>
                <a:cs typeface="Arial" panose="020B0604020202020204" pitchFamily="34" charset="0"/>
                <a:sym typeface="Arial"/>
              </a:rPr>
              <a:t>)</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 name="실행 단추: 홈 2">
            <a:hlinkClick r:id="rId6" action="ppaction://hlinksldjump" highlightClick="1"/>
          </p:cNvPr>
          <p:cNvSpPr/>
          <p:nvPr/>
        </p:nvSpPr>
        <p:spPr>
          <a:xfrm>
            <a:off x="9344297" y="5893806"/>
            <a:ext cx="344032" cy="32371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Tree>
    <p:extLst>
      <p:ext uri="{BB962C8B-B14F-4D97-AF65-F5344CB8AC3E}">
        <p14:creationId xmlns:p14="http://schemas.microsoft.com/office/powerpoint/2010/main" val="1637862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3" name="그림 2"/>
          <p:cNvPicPr>
            <a:picLocks noChangeAspect="1"/>
          </p:cNvPicPr>
          <p:nvPr/>
        </p:nvPicPr>
        <p:blipFill>
          <a:blip r:embed="rId3"/>
          <a:stretch>
            <a:fillRect/>
          </a:stretch>
        </p:blipFill>
        <p:spPr>
          <a:xfrm>
            <a:off x="571221" y="1184144"/>
            <a:ext cx="7800975" cy="1666875"/>
          </a:xfrm>
          <a:prstGeom prst="rect">
            <a:avLst/>
          </a:prstGeom>
        </p:spPr>
      </p:pic>
      <p:sp>
        <p:nvSpPr>
          <p:cNvPr id="6" name="Google Shape;32;p3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7F7F7F"/>
                </a:solidFill>
                <a:latin typeface="Arial"/>
                <a:ea typeface="Arial"/>
                <a:cs typeface="Arial"/>
                <a:sym typeface="Arial"/>
              </a:rPr>
              <a:t>Security Evaluation</a:t>
            </a:r>
            <a:endParaRPr sz="1800" b="0" i="0" u="none" strike="noStrike" cap="none" dirty="0">
              <a:solidFill>
                <a:srgbClr val="7F7F7F"/>
              </a:solidFill>
              <a:latin typeface="Arial"/>
              <a:ea typeface="Arial"/>
              <a:cs typeface="Arial"/>
              <a:sym typeface="Arial"/>
            </a:endParaRPr>
          </a:p>
        </p:txBody>
      </p:sp>
      <p:sp>
        <p:nvSpPr>
          <p:cNvPr id="4" name="Google Shape;40;p40"/>
          <p:cNvSpPr txBox="1"/>
          <p:nvPr/>
        </p:nvSpPr>
        <p:spPr>
          <a:xfrm>
            <a:off x="102164" y="652765"/>
            <a:ext cx="9675372" cy="395227"/>
          </a:xfrm>
          <a:prstGeom prst="rect">
            <a:avLst/>
          </a:prstGeom>
          <a:noFill/>
          <a:ln>
            <a:noFill/>
          </a:ln>
        </p:spPr>
        <p:txBody>
          <a:bodyPr spcFirstLastPara="1" wrap="square" lIns="72000" tIns="36000" rIns="72000" bIns="36000" anchor="t" anchorCtr="0">
            <a:spAutoFit/>
          </a:bodyPr>
          <a:lstStyle/>
          <a:p>
            <a:pPr marL="0" marR="0" lvl="0" indent="0" algn="l" rtl="0">
              <a:lnSpc>
                <a:spcPct val="13125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panose="020B0604020202020204" pitchFamily="34" charset="0"/>
                <a:cs typeface="Arial" panose="020B0604020202020204" pitchFamily="34" charset="0"/>
                <a:sym typeface="Arial"/>
              </a:rPr>
              <a:t>Ex #2. Vulnerability</a:t>
            </a:r>
          </a:p>
        </p:txBody>
      </p:sp>
      <p:pic>
        <p:nvPicPr>
          <p:cNvPr id="5" name="그림 4"/>
          <p:cNvPicPr>
            <a:picLocks noChangeAspect="1"/>
          </p:cNvPicPr>
          <p:nvPr/>
        </p:nvPicPr>
        <p:blipFill>
          <a:blip r:embed="rId4"/>
          <a:stretch>
            <a:fillRect/>
          </a:stretch>
        </p:blipFill>
        <p:spPr>
          <a:xfrm>
            <a:off x="4033070" y="4571733"/>
            <a:ext cx="5105400" cy="1685925"/>
          </a:xfrm>
          <a:prstGeom prst="rect">
            <a:avLst/>
          </a:prstGeom>
        </p:spPr>
      </p:pic>
      <p:pic>
        <p:nvPicPr>
          <p:cNvPr id="7" name="그림 6"/>
          <p:cNvPicPr>
            <a:picLocks noChangeAspect="1"/>
          </p:cNvPicPr>
          <p:nvPr/>
        </p:nvPicPr>
        <p:blipFill>
          <a:blip r:embed="rId5"/>
          <a:stretch>
            <a:fillRect/>
          </a:stretch>
        </p:blipFill>
        <p:spPr>
          <a:xfrm>
            <a:off x="571221" y="2078819"/>
            <a:ext cx="8877300" cy="2305050"/>
          </a:xfrm>
          <a:prstGeom prst="rect">
            <a:avLst/>
          </a:prstGeom>
        </p:spPr>
      </p:pic>
      <p:sp>
        <p:nvSpPr>
          <p:cNvPr id="8" name="오른쪽 화살표 7"/>
          <p:cNvSpPr/>
          <p:nvPr/>
        </p:nvSpPr>
        <p:spPr>
          <a:xfrm>
            <a:off x="2856411" y="4992329"/>
            <a:ext cx="956276" cy="8447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Google Shape;81;p43"/>
          <p:cNvSpPr txBox="1"/>
          <p:nvPr/>
        </p:nvSpPr>
        <p:spPr>
          <a:xfrm>
            <a:off x="92460" y="115888"/>
            <a:ext cx="6583762" cy="400725"/>
          </a:xfrm>
          <a:prstGeom prst="rect">
            <a:avLst/>
          </a:prstGeom>
          <a:noFill/>
          <a:ln>
            <a:noFill/>
          </a:ln>
        </p:spPr>
        <p:txBody>
          <a:bodyPr spcFirstLastPara="1" wrap="square" lIns="92075" tIns="46025" rIns="92075" bIns="46025" anchor="t" anchorCtr="0">
            <a:spAutoFit/>
          </a:bodyPr>
          <a:lstStyle/>
          <a:p>
            <a:pPr lvl="0">
              <a:buSzPts val="2000"/>
            </a:pPr>
            <a:r>
              <a:rPr lang="en-US" sz="2000" b="1" i="0" u="none" strike="noStrike" cap="none" dirty="0">
                <a:solidFill>
                  <a:srgbClr val="000000"/>
                </a:solidFill>
                <a:latin typeface="Arial" panose="020B0604020202020204" pitchFamily="34" charset="0"/>
                <a:cs typeface="Arial" panose="020B0604020202020204" pitchFamily="34" charset="0"/>
                <a:sym typeface="Arial"/>
              </a:rPr>
              <a:t>2. </a:t>
            </a:r>
            <a:r>
              <a:rPr lang="en-US" altLang="ko-KR" sz="2000" b="1" dirty="0">
                <a:latin typeface="Arial" panose="020B0604020202020204" pitchFamily="34" charset="0"/>
                <a:cs typeface="Arial" panose="020B0604020202020204" pitchFamily="34" charset="0"/>
              </a:rPr>
              <a:t>Secure Coding</a:t>
            </a:r>
            <a:r>
              <a:rPr lang="en-US" sz="2000" b="1" i="0" u="none" strike="noStrike" cap="none" dirty="0">
                <a:solidFill>
                  <a:srgbClr val="000000"/>
                </a:solidFill>
                <a:latin typeface="Arial" panose="020B0604020202020204" pitchFamily="34" charset="0"/>
                <a:cs typeface="Arial" panose="020B0604020202020204" pitchFamily="34" charset="0"/>
                <a:sym typeface="Arial"/>
              </a:rPr>
              <a:t> – Static Analysis (</a:t>
            </a:r>
            <a:r>
              <a:rPr lang="en-US" sz="2000" b="1" i="0" u="none" strike="noStrike" cap="none" dirty="0" err="1">
                <a:solidFill>
                  <a:srgbClr val="000000"/>
                </a:solidFill>
                <a:latin typeface="Arial" panose="020B0604020202020204" pitchFamily="34" charset="0"/>
                <a:cs typeface="Arial" panose="020B0604020202020204" pitchFamily="34" charset="0"/>
                <a:sym typeface="Arial"/>
              </a:rPr>
              <a:t>SonarQube</a:t>
            </a:r>
            <a:r>
              <a:rPr lang="en-US" sz="2000" b="1" i="0" u="none" strike="noStrike" cap="none" dirty="0">
                <a:solidFill>
                  <a:srgbClr val="000000"/>
                </a:solidFill>
                <a:latin typeface="Arial" panose="020B0604020202020204" pitchFamily="34" charset="0"/>
                <a:cs typeface="Arial" panose="020B0604020202020204" pitchFamily="34" charset="0"/>
                <a:sym typeface="Arial"/>
              </a:rPr>
              <a:t>)</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실행 단추: 홈 9">
            <a:hlinkClick r:id="rId6" action="ppaction://hlinksldjump" highlightClick="1"/>
          </p:cNvPr>
          <p:cNvSpPr/>
          <p:nvPr/>
        </p:nvSpPr>
        <p:spPr>
          <a:xfrm>
            <a:off x="9344297" y="5893806"/>
            <a:ext cx="344032" cy="32371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Tree>
    <p:extLst>
      <p:ext uri="{BB962C8B-B14F-4D97-AF65-F5344CB8AC3E}">
        <p14:creationId xmlns:p14="http://schemas.microsoft.com/office/powerpoint/2010/main" val="481559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6" name="Google Shape;32;p3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7F7F7F"/>
                </a:solidFill>
                <a:latin typeface="Arial"/>
                <a:ea typeface="Arial"/>
                <a:cs typeface="Arial"/>
                <a:sym typeface="Arial"/>
              </a:rPr>
              <a:t>Security Evaluation</a:t>
            </a:r>
            <a:endParaRPr sz="1800" b="0" i="0" u="none" strike="noStrike" cap="none" dirty="0">
              <a:solidFill>
                <a:srgbClr val="7F7F7F"/>
              </a:solidFill>
              <a:latin typeface="Arial"/>
              <a:ea typeface="Arial"/>
              <a:cs typeface="Arial"/>
              <a:sym typeface="Arial"/>
            </a:endParaRPr>
          </a:p>
        </p:txBody>
      </p:sp>
      <p:sp>
        <p:nvSpPr>
          <p:cNvPr id="4" name="Google Shape;40;p40"/>
          <p:cNvSpPr txBox="1"/>
          <p:nvPr/>
        </p:nvSpPr>
        <p:spPr>
          <a:xfrm>
            <a:off x="102164" y="652765"/>
            <a:ext cx="9675372" cy="395227"/>
          </a:xfrm>
          <a:prstGeom prst="rect">
            <a:avLst/>
          </a:prstGeom>
          <a:noFill/>
          <a:ln>
            <a:noFill/>
          </a:ln>
        </p:spPr>
        <p:txBody>
          <a:bodyPr spcFirstLastPara="1" wrap="square" lIns="72000" tIns="36000" rIns="72000" bIns="36000" anchor="t" anchorCtr="0">
            <a:spAutoFit/>
          </a:bodyPr>
          <a:lstStyle/>
          <a:p>
            <a:pPr marL="0" marR="0" lvl="0" indent="0" algn="l" rtl="0">
              <a:lnSpc>
                <a:spcPct val="13125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panose="020B0604020202020204" pitchFamily="34" charset="0"/>
                <a:cs typeface="Arial" panose="020B0604020202020204" pitchFamily="34" charset="0"/>
                <a:sym typeface="Arial"/>
              </a:rPr>
              <a:t>Ex #3. Security Hotspots</a:t>
            </a:r>
          </a:p>
        </p:txBody>
      </p:sp>
      <p:pic>
        <p:nvPicPr>
          <p:cNvPr id="2" name="그림 1"/>
          <p:cNvPicPr>
            <a:picLocks noChangeAspect="1"/>
          </p:cNvPicPr>
          <p:nvPr/>
        </p:nvPicPr>
        <p:blipFill>
          <a:blip r:embed="rId3"/>
          <a:stretch>
            <a:fillRect/>
          </a:stretch>
        </p:blipFill>
        <p:spPr>
          <a:xfrm>
            <a:off x="1410837" y="1304925"/>
            <a:ext cx="7058025" cy="4857750"/>
          </a:xfrm>
          <a:prstGeom prst="rect">
            <a:avLst/>
          </a:prstGeom>
        </p:spPr>
      </p:pic>
      <p:sp>
        <p:nvSpPr>
          <p:cNvPr id="7" name="Google Shape;81;p43"/>
          <p:cNvSpPr txBox="1"/>
          <p:nvPr/>
        </p:nvSpPr>
        <p:spPr>
          <a:xfrm>
            <a:off x="92460" y="115888"/>
            <a:ext cx="6583762" cy="400725"/>
          </a:xfrm>
          <a:prstGeom prst="rect">
            <a:avLst/>
          </a:prstGeom>
          <a:noFill/>
          <a:ln>
            <a:noFill/>
          </a:ln>
        </p:spPr>
        <p:txBody>
          <a:bodyPr spcFirstLastPara="1" wrap="square" lIns="92075" tIns="46025" rIns="92075" bIns="46025" anchor="t" anchorCtr="0">
            <a:spAutoFit/>
          </a:bodyPr>
          <a:lstStyle/>
          <a:p>
            <a:pPr lvl="0">
              <a:buSzPts val="2000"/>
            </a:pPr>
            <a:r>
              <a:rPr lang="en-US" sz="2000" b="1" i="0" u="none" strike="noStrike" cap="none" dirty="0">
                <a:solidFill>
                  <a:srgbClr val="000000"/>
                </a:solidFill>
                <a:latin typeface="Arial" panose="020B0604020202020204" pitchFamily="34" charset="0"/>
                <a:cs typeface="Arial" panose="020B0604020202020204" pitchFamily="34" charset="0"/>
                <a:sym typeface="Arial"/>
              </a:rPr>
              <a:t>2. </a:t>
            </a:r>
            <a:r>
              <a:rPr lang="en-US" altLang="ko-KR" sz="2000" b="1" dirty="0">
                <a:latin typeface="Arial" panose="020B0604020202020204" pitchFamily="34" charset="0"/>
                <a:cs typeface="Arial" panose="020B0604020202020204" pitchFamily="34" charset="0"/>
              </a:rPr>
              <a:t>Secure Coding</a:t>
            </a:r>
            <a:r>
              <a:rPr lang="en-US" sz="2000" b="1" i="0" u="none" strike="noStrike" cap="none" dirty="0">
                <a:solidFill>
                  <a:srgbClr val="000000"/>
                </a:solidFill>
                <a:latin typeface="Arial" panose="020B0604020202020204" pitchFamily="34" charset="0"/>
                <a:cs typeface="Arial" panose="020B0604020202020204" pitchFamily="34" charset="0"/>
                <a:sym typeface="Arial"/>
              </a:rPr>
              <a:t> – Static Analysis (</a:t>
            </a:r>
            <a:r>
              <a:rPr lang="en-US" sz="2000" b="1" i="0" u="none" strike="noStrike" cap="none" dirty="0" err="1">
                <a:solidFill>
                  <a:srgbClr val="000000"/>
                </a:solidFill>
                <a:latin typeface="Arial" panose="020B0604020202020204" pitchFamily="34" charset="0"/>
                <a:cs typeface="Arial" panose="020B0604020202020204" pitchFamily="34" charset="0"/>
                <a:sym typeface="Arial"/>
              </a:rPr>
              <a:t>SonarQube</a:t>
            </a:r>
            <a:r>
              <a:rPr lang="en-US" sz="2000" b="1" i="0" u="none" strike="noStrike" cap="none" dirty="0">
                <a:solidFill>
                  <a:srgbClr val="000000"/>
                </a:solidFill>
                <a:latin typeface="Arial" panose="020B0604020202020204" pitchFamily="34" charset="0"/>
                <a:cs typeface="Arial" panose="020B0604020202020204" pitchFamily="34" charset="0"/>
                <a:sym typeface="Arial"/>
              </a:rPr>
              <a:t>)</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실행 단추: 홈 7">
            <a:hlinkClick r:id="rId4" action="ppaction://hlinksldjump" highlightClick="1"/>
          </p:cNvPr>
          <p:cNvSpPr/>
          <p:nvPr/>
        </p:nvSpPr>
        <p:spPr>
          <a:xfrm>
            <a:off x="9344297" y="5893806"/>
            <a:ext cx="344032" cy="323715"/>
          </a:xfrm>
          <a:prstGeom prst="actionButtonHo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Tree>
    <p:extLst>
      <p:ext uri="{BB962C8B-B14F-4D97-AF65-F5344CB8AC3E}">
        <p14:creationId xmlns:p14="http://schemas.microsoft.com/office/powerpoint/2010/main" val="1981455680"/>
      </p:ext>
    </p:extLst>
  </p:cSld>
  <p:clrMapOvr>
    <a:masterClrMapping/>
  </p:clrMapOvr>
</p:sld>
</file>

<file path=ppt/theme/theme1.xml><?xml version="1.0" encoding="utf-8"?>
<a:theme xmlns:a="http://schemas.openxmlformats.org/drawingml/2006/main" name="1_기본 디자인">
  <a:themeElements>
    <a:clrScheme name="1_기본 디자인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기본 디자인">
  <a:themeElements>
    <a:clrScheme name="1_기본 디자인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3118</TotalTime>
  <Words>1664</Words>
  <Application>Microsoft Office PowerPoint</Application>
  <PresentationFormat>A4 용지(210x297mm)</PresentationFormat>
  <Paragraphs>299</Paragraphs>
  <Slides>24</Slides>
  <Notes>24</Notes>
  <HiddenSlides>0</HiddenSlides>
  <MMClips>1</MMClips>
  <ScaleCrop>false</ScaleCrop>
  <HeadingPairs>
    <vt:vector size="8" baseType="variant">
      <vt:variant>
        <vt:lpstr>사용한 글꼴</vt:lpstr>
      </vt:variant>
      <vt:variant>
        <vt:i4>5</vt:i4>
      </vt:variant>
      <vt:variant>
        <vt:lpstr>테마</vt:lpstr>
      </vt:variant>
      <vt:variant>
        <vt:i4>2</vt:i4>
      </vt:variant>
      <vt:variant>
        <vt:lpstr>포함된 OLE 서버</vt:lpstr>
      </vt:variant>
      <vt:variant>
        <vt:i4>3</vt:i4>
      </vt:variant>
      <vt:variant>
        <vt:lpstr>슬라이드 제목</vt:lpstr>
      </vt:variant>
      <vt:variant>
        <vt:i4>24</vt:i4>
      </vt:variant>
    </vt:vector>
  </HeadingPairs>
  <TitlesOfParts>
    <vt:vector size="34" baseType="lpstr">
      <vt:lpstr>Arimo</vt:lpstr>
      <vt:lpstr>Arial</vt:lpstr>
      <vt:lpstr>Wingdings</vt:lpstr>
      <vt:lpstr>맑은 고딕</vt:lpstr>
      <vt:lpstr>Gulim</vt:lpstr>
      <vt:lpstr>1_기본 디자인</vt:lpstr>
      <vt:lpstr>3_기본 디자인</vt:lpstr>
      <vt:lpstr>포장기 셸 개체</vt:lpstr>
      <vt:lpstr>Acrobat Document</vt:lpstr>
      <vt:lpstr>Package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LGE User</dc:creator>
  <cp:lastModifiedBy>이성진/책임연구원/Security Unit(mason.lee@lge.com)</cp:lastModifiedBy>
  <cp:revision>157</cp:revision>
  <dcterms:created xsi:type="dcterms:W3CDTF">2011-02-28T23:45:20Z</dcterms:created>
  <dcterms:modified xsi:type="dcterms:W3CDTF">2021-07-01T08:47:43Z</dcterms:modified>
</cp:coreProperties>
</file>